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56" r:id="rId3"/>
    <p:sldId id="257" r:id="rId4"/>
    <p:sldId id="258" r:id="rId5"/>
    <p:sldId id="283" r:id="rId6"/>
    <p:sldId id="259" r:id="rId7"/>
    <p:sldId id="320" r:id="rId8"/>
    <p:sldId id="321" r:id="rId9"/>
    <p:sldId id="322" r:id="rId10"/>
    <p:sldId id="296" r:id="rId11"/>
    <p:sldId id="297" r:id="rId12"/>
    <p:sldId id="298" r:id="rId13"/>
    <p:sldId id="299" r:id="rId14"/>
    <p:sldId id="300" r:id="rId15"/>
    <p:sldId id="301" r:id="rId16"/>
    <p:sldId id="302" r:id="rId17"/>
    <p:sldId id="303" r:id="rId18"/>
    <p:sldId id="304" r:id="rId19"/>
    <p:sldId id="317" r:id="rId20"/>
    <p:sldId id="319" r:id="rId21"/>
    <p:sldId id="323" r:id="rId22"/>
    <p:sldId id="318" r:id="rId23"/>
    <p:sldId id="307" r:id="rId24"/>
    <p:sldId id="308" r:id="rId25"/>
    <p:sldId id="309" r:id="rId26"/>
    <p:sldId id="310" r:id="rId27"/>
    <p:sldId id="311" r:id="rId28"/>
    <p:sldId id="312" r:id="rId29"/>
    <p:sldId id="313" r:id="rId30"/>
    <p:sldId id="314" r:id="rId31"/>
    <p:sldId id="315" r:id="rId32"/>
    <p:sldId id="316"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5052A9-382B-496C-AC62-6355443A86AF}" type="datetimeFigureOut">
              <a:rPr lang="id-ID" smtClean="0"/>
              <a:pPr/>
              <a:t>28/06/2016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CC270B-609C-42B4-A699-3EB40048007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5052A9-382B-496C-AC62-6355443A86AF}" type="datetimeFigureOut">
              <a:rPr lang="id-ID" smtClean="0"/>
              <a:pPr/>
              <a:t>28/06/2016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25052A9-382B-496C-AC62-6355443A86AF}" type="datetimeFigureOut">
              <a:rPr lang="id-ID" smtClean="0"/>
              <a:pPr/>
              <a:t>28/06/2016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5052A9-382B-496C-AC62-6355443A86AF}" type="datetimeFigureOut">
              <a:rPr lang="id-ID" smtClean="0"/>
              <a:pPr/>
              <a:t>28/06/2016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CC270B-609C-42B4-A699-3EB400480078}"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5052A9-382B-496C-AC62-6355443A86AF}" type="datetimeFigureOut">
              <a:rPr lang="id-ID" smtClean="0"/>
              <a:pPr/>
              <a:t>28/06/2016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CC270B-609C-42B4-A699-3EB40048007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fontScale="92500"/>
          </a:bodyPr>
          <a:lstStyle/>
          <a:p>
            <a:pPr algn="ctr">
              <a:buNone/>
            </a:pPr>
            <a:endParaRPr lang="id-ID" sz="3600" dirty="0" smtClean="0"/>
          </a:p>
          <a:p>
            <a:pPr algn="ctr">
              <a:buNone/>
            </a:pPr>
            <a:r>
              <a:rPr lang="id-ID" sz="3600" dirty="0" smtClean="0"/>
              <a:t>SELAMAT DATANG</a:t>
            </a:r>
          </a:p>
          <a:p>
            <a:pPr algn="ctr">
              <a:buNone/>
            </a:pPr>
            <a:r>
              <a:rPr lang="id-ID" sz="3600" dirty="0" smtClean="0"/>
              <a:t>KEPALA SEKOLAH DAN GURU MITRA PPG PASCA SM3T TAHUN 2016</a:t>
            </a:r>
          </a:p>
          <a:p>
            <a:pPr algn="ctr">
              <a:buNone/>
            </a:pPr>
            <a:endParaRPr lang="id-ID" sz="3600" dirty="0" smtClean="0"/>
          </a:p>
          <a:p>
            <a:pPr algn="ctr">
              <a:buNone/>
            </a:pPr>
            <a:r>
              <a:rPr lang="id-ID" sz="4400" dirty="0" smtClean="0"/>
              <a:t>ORIENTASI PROGRAM         PPGSD PASCA SM3T                PRODI PGSD FIP UPI</a:t>
            </a:r>
          </a:p>
          <a:p>
            <a:pPr algn="ctr">
              <a:buNone/>
            </a:pPr>
            <a:r>
              <a:rPr lang="id-ID" sz="4400" dirty="0" smtClean="0"/>
              <a:t>2016</a:t>
            </a:r>
            <a:endParaRPr lang="id-ID"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00600"/>
          </a:xfrm>
        </p:spPr>
        <p:txBody>
          <a:bodyPr>
            <a:normAutofit fontScale="32500" lnSpcReduction="20000"/>
          </a:bodyPr>
          <a:lstStyle/>
          <a:p>
            <a:r>
              <a:rPr lang="id-ID" sz="5500" dirty="0" smtClean="0">
                <a:latin typeface="Arial Black" pitchFamily="34" charset="0"/>
              </a:rPr>
              <a:t>Kompetensi Pedagogik</a:t>
            </a:r>
          </a:p>
          <a:p>
            <a:pPr lvl="1"/>
            <a:r>
              <a:rPr lang="id-ID" sz="5500" dirty="0" smtClean="0"/>
              <a:t>Mengembangkan dan mempertahankan lingkungan fisik dan sosial yang aman dan menantang untuk perkembangan potensi dan kreativitas  peserta didik SD.</a:t>
            </a:r>
          </a:p>
          <a:p>
            <a:pPr lvl="1"/>
            <a:r>
              <a:rPr lang="id-ID" sz="5500" dirty="0" smtClean="0"/>
              <a:t>Merencanakan dan melaksanakan penilaian proses dan hasil belajar serta menggunakannya untuk memperbaiki dan meningkatkan hasil belajar peserta didik SD.</a:t>
            </a:r>
          </a:p>
          <a:p>
            <a:pPr lvl="1"/>
            <a:r>
              <a:rPr lang="id-ID" sz="5500" dirty="0" smtClean="0"/>
              <a:t>Mengembangkan hubungan sosial antar peserta didik yang kooperatif; adil dan bersahabat.</a:t>
            </a:r>
          </a:p>
          <a:p>
            <a:pPr lvl="1"/>
            <a:r>
              <a:rPr lang="id-ID" sz="5500" dirty="0" smtClean="0"/>
              <a:t>Melakukan penelitian tindakan kelas secara utuh dan memahami pengembangan pendidikan pada level sekolah dan nasional dengan memanfaatkan IPTEKS.</a:t>
            </a:r>
          </a:p>
          <a:p>
            <a:pPr lvl="1"/>
            <a:r>
              <a:rPr lang="id-ID" sz="5500" dirty="0" smtClean="0"/>
              <a:t>Mengimplementasikan dan mengembangkan prinsip-prinsip dan teori-teori pendidikan di sekolah dasar.</a:t>
            </a:r>
          </a:p>
          <a:p>
            <a:pPr lvl="1"/>
            <a:r>
              <a:rPr lang="id-ID" sz="5500" dirty="0" smtClean="0"/>
              <a:t>Melakukan, mengevaluasi, dan mengembangkan layanan bimbingan dan konseling di SD untuk memfasilitasi perkembangan optimal siswa dan memecahkan permasalahan yang terkait dengan perilaku dalam pembelajaran.</a:t>
            </a:r>
          </a:p>
          <a:p>
            <a:pPr lvl="1"/>
            <a:r>
              <a:rPr lang="id-ID" sz="5500" dirty="0" smtClean="0"/>
              <a:t>Melakukan dan mengembangkan kegiatan intra- dan ekstrakurikuler dalam rangka mengembangkan kepribadian siswa sekolah dasar.</a:t>
            </a:r>
          </a:p>
          <a:p>
            <a:pPr>
              <a:buNone/>
            </a:pPr>
            <a:endParaRPr lang="id-ID" sz="5500" dirty="0"/>
          </a:p>
        </p:txBody>
      </p:sp>
      <p:sp>
        <p:nvSpPr>
          <p:cNvPr id="3" name="Title 2"/>
          <p:cNvSpPr>
            <a:spLocks noGrp="1"/>
          </p:cNvSpPr>
          <p:nvPr>
            <p:ph type="title"/>
          </p:nvPr>
        </p:nvSpPr>
        <p:spPr>
          <a:xfrm>
            <a:off x="457200" y="274638"/>
            <a:ext cx="8229600" cy="778098"/>
          </a:xfrm>
        </p:spPr>
        <p:txBody>
          <a:bodyPr>
            <a:normAutofit/>
          </a:bodyPr>
          <a:lstStyle/>
          <a:p>
            <a:pPr algn="ctr"/>
            <a:r>
              <a:rPr lang="id-ID" sz="2400" dirty="0" smtClean="0"/>
              <a:t>KOMPETENSI LULUSAN PPGSD PRODI PGSD FIP UPI</a:t>
            </a:r>
            <a:endParaRPr lang="id-ID"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264696"/>
          </a:xfrm>
        </p:spPr>
        <p:txBody>
          <a:bodyPr>
            <a:normAutofit/>
          </a:bodyPr>
          <a:lstStyle/>
          <a:p>
            <a:r>
              <a:rPr lang="id-ID" sz="2000" b="1" dirty="0" smtClean="0">
                <a:latin typeface="Arial" pitchFamily="34" charset="0"/>
                <a:cs typeface="Arial" pitchFamily="34" charset="0"/>
              </a:rPr>
              <a:t>Kompetensi Profesional</a:t>
            </a:r>
          </a:p>
          <a:p>
            <a:pPr lvl="0"/>
            <a:r>
              <a:rPr lang="id-ID" sz="2000" dirty="0" smtClean="0"/>
              <a:t>Mengembangkan dan mengunakan secara efektif dan kreatif isi kurikulum (kompetensi dan bahan ajar), pendekatan, strategi, model, metode, teknik, media dan sumber belajar dengan memanfaatkan IPTEKS sesuai dengan kekhasan bidang  studi, kekhasan konten bidang studi dan karakteristik peserta didik sekolah dasar.</a:t>
            </a:r>
          </a:p>
          <a:p>
            <a:pPr lvl="0"/>
            <a:r>
              <a:rPr lang="id-ID" sz="2000" dirty="0" smtClean="0"/>
              <a:t>Menguasai cara mengembangkan kemampuan profesi secara berkelanjutan (pengembangan diri, publikasi ilmiah dan karya inovatif) melalui </a:t>
            </a:r>
            <a:r>
              <a:rPr lang="id-ID" sz="2000" i="1" dirty="0" smtClean="0"/>
              <a:t>Lesson Study, </a:t>
            </a:r>
            <a:r>
              <a:rPr lang="id-ID" sz="2000" dirty="0" smtClean="0"/>
              <a:t>PTK, dan</a:t>
            </a:r>
            <a:r>
              <a:rPr lang="id-ID" sz="2000" i="1" dirty="0" smtClean="0"/>
              <a:t> Learning Community</a:t>
            </a:r>
            <a:r>
              <a:rPr lang="id-ID" sz="2000" dirty="0" smtClean="0"/>
              <a:t>. </a:t>
            </a:r>
          </a:p>
          <a:p>
            <a:pPr lvl="0"/>
            <a:r>
              <a:rPr lang="id-ID" sz="2000" dirty="0" smtClean="0"/>
              <a:t>Menguasai pendekatan saintifik pada setiap bidang studi SD.</a:t>
            </a:r>
          </a:p>
          <a:p>
            <a:pPr lvl="0"/>
            <a:r>
              <a:rPr lang="id-ID" sz="2000" dirty="0" smtClean="0"/>
              <a:t>Menguasai pendekatan saintifik untuk mempelajari  lingkungan fisik, sosial, dan budaya (lokal, nasional dan global) dalam rangka  menggunakannya sebagai sumber belajar peserta didik dan mentransformasinya.</a:t>
            </a:r>
          </a:p>
          <a:p>
            <a:pPr>
              <a:buNone/>
            </a:pPr>
            <a:endParaRPr lang="id-ID" sz="2000" b="1" dirty="0" smtClean="0">
              <a:latin typeface="Arial" pitchFamily="34" charset="0"/>
              <a:cs typeface="Arial" pitchFamily="34" charset="0"/>
            </a:endParaRPr>
          </a:p>
          <a:p>
            <a:pPr lvl="0">
              <a:buNone/>
            </a:pPr>
            <a:endParaRPr lang="id-ID" sz="2000" dirty="0" smtClean="0"/>
          </a:p>
          <a:p>
            <a:pPr>
              <a:buNone/>
            </a:pPr>
            <a:r>
              <a:rPr lang="id-ID" sz="2000" dirty="0" smtClean="0"/>
              <a:t>   </a:t>
            </a:r>
            <a:endParaRPr lang="id-ID"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832648"/>
          </a:xfrm>
        </p:spPr>
        <p:txBody>
          <a:bodyPr>
            <a:normAutofit/>
          </a:bodyPr>
          <a:lstStyle/>
          <a:p>
            <a:pPr marL="457200" lvl="1" indent="-457200">
              <a:buFont typeface="Wingdings" pitchFamily="2" charset="2"/>
              <a:buChar char="Ø"/>
            </a:pPr>
            <a:r>
              <a:rPr lang="id-ID" b="1" dirty="0" smtClean="0"/>
              <a:t>Kompetensi Kepribadian</a:t>
            </a:r>
          </a:p>
          <a:p>
            <a:pPr lvl="0"/>
            <a:r>
              <a:rPr lang="id-ID" sz="2000" dirty="0" smtClean="0"/>
              <a:t>Berperilaku  sesuai dengan norma agama, hukum, sosial, dan kebudayaan nasional Indonesia.</a:t>
            </a:r>
          </a:p>
          <a:p>
            <a:pPr lvl="0"/>
            <a:r>
              <a:rPr lang="id-ID" sz="2000" dirty="0" smtClean="0"/>
              <a:t>Menginternalisasi semangat kemandirian, kerja sama,  kejuangan, dan kewirausahaan.</a:t>
            </a:r>
          </a:p>
          <a:p>
            <a:pPr lvl="0"/>
            <a:r>
              <a:rPr lang="id-ID" sz="2000" dirty="0" smtClean="0"/>
              <a:t>Memiliki kepribadian guru Indonesia (jujur, berakhlak mulia, mantap, stabil, dewasa, arif, berwibawa, sabar, peduli, beretos kerja, inovatif, kreatif, memiliki kebiasaan belajar, dan menjadi teladan bagi peserta didik sekolah dasar dan masyarakat, serta menjunjung tinggi kode etik profesi guru).</a:t>
            </a:r>
          </a:p>
          <a:p>
            <a:pPr lvl="0">
              <a:buNone/>
            </a:pPr>
            <a:endParaRPr lang="id-ID" sz="2000" dirty="0" smtClean="0"/>
          </a:p>
          <a:p>
            <a:pPr marL="457200" lvl="1" indent="-457200">
              <a:buFont typeface="Wingdings" pitchFamily="2" charset="2"/>
              <a:buChar char="Ø"/>
            </a:pPr>
            <a:r>
              <a:rPr lang="id-ID" b="1" dirty="0" smtClean="0"/>
              <a:t>Kompetensi Sosial</a:t>
            </a:r>
          </a:p>
          <a:p>
            <a:pPr marL="457200" lvl="1" indent="-457200">
              <a:buNone/>
            </a:pPr>
            <a:r>
              <a:rPr lang="id-ID" dirty="0" smtClean="0"/>
              <a:t>	Bersikap komunikatif, inklusif, objektif, tidak diskriminatif, adaptif, partisipatif dan transformatif.</a:t>
            </a:r>
            <a:endParaRPr lang="id-ID"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lstStyle/>
          <a:p>
            <a:r>
              <a:rPr lang="id-ID" dirty="0" smtClean="0"/>
              <a:t>POLA BLOK</a:t>
            </a:r>
          </a:p>
          <a:p>
            <a:endParaRPr lang="id-ID" dirty="0" smtClean="0"/>
          </a:p>
          <a:p>
            <a:endParaRPr lang="id-ID" dirty="0" smtClean="0"/>
          </a:p>
          <a:p>
            <a:endParaRPr lang="id-ID" dirty="0" smtClean="0"/>
          </a:p>
          <a:p>
            <a:endParaRPr lang="id-ID" dirty="0" smtClean="0"/>
          </a:p>
        </p:txBody>
      </p:sp>
      <p:sp>
        <p:nvSpPr>
          <p:cNvPr id="3" name="Title 2"/>
          <p:cNvSpPr>
            <a:spLocks noGrp="1"/>
          </p:cNvSpPr>
          <p:nvPr>
            <p:ph type="title"/>
          </p:nvPr>
        </p:nvSpPr>
        <p:spPr/>
        <p:txBody>
          <a:bodyPr>
            <a:normAutofit fontScale="90000"/>
          </a:bodyPr>
          <a:lstStyle/>
          <a:p>
            <a:pPr algn="ctr"/>
            <a:r>
              <a:rPr lang="id-ID" dirty="0" smtClean="0"/>
              <a:t>POLA DAN STRUKTUR KURIKULUM PROGRAM PPGSD</a:t>
            </a:r>
            <a:endParaRPr lang="id-ID" dirty="0"/>
          </a:p>
        </p:txBody>
      </p:sp>
      <p:sp>
        <p:nvSpPr>
          <p:cNvPr id="4" name="Rectangle 3"/>
          <p:cNvSpPr/>
          <p:nvPr/>
        </p:nvSpPr>
        <p:spPr>
          <a:xfrm>
            <a:off x="3059832" y="1916832"/>
            <a:ext cx="295232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WORKSHOP SSP (50%) PADA SEMESTER 1</a:t>
            </a:r>
            <a:endParaRPr lang="id-ID" dirty="0"/>
          </a:p>
        </p:txBody>
      </p:sp>
      <p:cxnSp>
        <p:nvCxnSpPr>
          <p:cNvPr id="6" name="Straight Arrow Connector 5"/>
          <p:cNvCxnSpPr/>
          <p:nvPr/>
        </p:nvCxnSpPr>
        <p:spPr>
          <a:xfrm>
            <a:off x="4499992" y="2708920"/>
            <a:ext cx="0" cy="108012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059832" y="3861048"/>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PMM (50%)</a:t>
            </a:r>
          </a:p>
          <a:p>
            <a:pPr algn="ctr"/>
            <a:r>
              <a:rPr lang="id-ID" dirty="0" smtClean="0"/>
              <a:t>PADA SEMESTER 2</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lstStyle/>
          <a:p>
            <a:pPr algn="ctr"/>
            <a:r>
              <a:rPr lang="id-ID" dirty="0" smtClean="0"/>
              <a:t>STRUKTUR KURIKULUM PPGSD</a:t>
            </a:r>
            <a:endParaRPr lang="id-ID" dirty="0"/>
          </a:p>
        </p:txBody>
      </p:sp>
      <p:pic>
        <p:nvPicPr>
          <p:cNvPr id="2" name="Picture 2"/>
          <p:cNvPicPr>
            <a:picLocks noChangeAspect="1" noChangeArrowheads="1"/>
          </p:cNvPicPr>
          <p:nvPr/>
        </p:nvPicPr>
        <p:blipFill>
          <a:blip r:embed="rId2" cstate="print"/>
          <a:srcRect/>
          <a:stretch>
            <a:fillRect/>
          </a:stretch>
        </p:blipFill>
        <p:spPr bwMode="auto">
          <a:xfrm>
            <a:off x="251520" y="980728"/>
            <a:ext cx="8380777"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Pendidikan Bidang Studi (SSP) berbasis praktik eksploratif adalah pembelajaran dalam PPG berbentuk lokakarya (tatap muka, tugas terstruktur, dan tugas mandiri) yang bertujuan untuk menyiapkan peserta mampu mengembangkan perangkat pembelajaran (RPP, bahan ajar, media pembelajaran, dan pendukung pembelajaran lainnya) sehingga peserta dinyatakan siap untuk melaksanakan PMM.</a:t>
            </a:r>
          </a:p>
          <a:p>
            <a:r>
              <a:rPr lang="id-ID" dirty="0" smtClean="0"/>
              <a:t>PMM adalah praktik mengajar oleh peserta PPG di lapangan (sekolah mitera) setelah perangkat pembelajaran divalidasi oleh dosen pembimbing workshop</a:t>
            </a:r>
            <a:endParaRPr lang="id-ID" dirty="0"/>
          </a:p>
        </p:txBody>
      </p:sp>
      <p:sp>
        <p:nvSpPr>
          <p:cNvPr id="3" name="Title 2"/>
          <p:cNvSpPr>
            <a:spLocks noGrp="1"/>
          </p:cNvSpPr>
          <p:nvPr>
            <p:ph type="title"/>
          </p:nvPr>
        </p:nvSpPr>
        <p:spPr/>
        <p:txBody>
          <a:bodyPr/>
          <a:lstStyle/>
          <a:p>
            <a:pPr algn="ctr"/>
            <a:r>
              <a:rPr lang="id-ID" dirty="0" smtClean="0"/>
              <a:t>SISTEM PEMBELAJARAN</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23528" y="332656"/>
            <a:ext cx="8568952"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a:bodyPr>
          <a:lstStyle/>
          <a:p>
            <a:r>
              <a:rPr lang="id-ID" sz="2400" dirty="0" smtClean="0"/>
              <a:t>Kegiatan ini dihadiri oleh seluruh peserta, kepala sekolah, guru mitera, Dosen Pembimbing, Dosen Wali dan Sekretariat</a:t>
            </a:r>
          </a:p>
          <a:p>
            <a:r>
              <a:rPr lang="id-ID" sz="2400" dirty="0" smtClean="0"/>
              <a:t>Seluruh guru pamong membawa Prota, Promes dan Kalender Akademik (semester 1 tahun akademik 2016/2017)</a:t>
            </a:r>
          </a:p>
          <a:p>
            <a:r>
              <a:rPr lang="id-ID" sz="2400" dirty="0" smtClean="0"/>
              <a:t>Alokasi waktu untuk menetapkan Tema, Subtema dan KD adalah 1 minggu (mulai 18 Juli 2016)</a:t>
            </a:r>
          </a:p>
          <a:p>
            <a:pPr>
              <a:buNone/>
            </a:pPr>
            <a:endParaRPr lang="id-ID" dirty="0"/>
          </a:p>
        </p:txBody>
      </p:sp>
      <p:sp>
        <p:nvSpPr>
          <p:cNvPr id="3" name="Title 2"/>
          <p:cNvSpPr>
            <a:spLocks noGrp="1"/>
          </p:cNvSpPr>
          <p:nvPr>
            <p:ph type="title"/>
          </p:nvPr>
        </p:nvSpPr>
        <p:spPr/>
        <p:txBody>
          <a:bodyPr>
            <a:normAutofit fontScale="90000"/>
          </a:bodyPr>
          <a:lstStyle/>
          <a:p>
            <a:pPr algn="ctr"/>
            <a:r>
              <a:rPr lang="id-ID" dirty="0" smtClean="0"/>
              <a:t>PENETAPAN TEMA, SUBTEMA DAN KD</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616624"/>
          </a:xfrm>
        </p:spPr>
        <p:txBody>
          <a:bodyPr>
            <a:normAutofit lnSpcReduction="10000"/>
          </a:bodyPr>
          <a:lstStyle/>
          <a:p>
            <a:r>
              <a:rPr lang="id-ID" sz="2000" dirty="0" smtClean="0"/>
              <a:t>Kegiatan Workshop SSP dilaksanakan dalam 5 Siklus dibimbing oleh DPE (Dosen Praktik Eksploratif) dan dosen wali</a:t>
            </a:r>
          </a:p>
          <a:p>
            <a:r>
              <a:rPr lang="id-ID" sz="2000" dirty="0" smtClean="0"/>
              <a:t>RPP Tematik Terpadu dan kelengkapannya dikembangkan dalam workshop untuk Praktik Mengajar Mandiri</a:t>
            </a:r>
          </a:p>
          <a:p>
            <a:r>
              <a:rPr lang="id-ID" sz="2000" dirty="0" smtClean="0"/>
              <a:t>Workshop SSP dilaksanakan setiap hari Senin s.d. Jumat setiap minggunya</a:t>
            </a:r>
          </a:p>
          <a:p>
            <a:r>
              <a:rPr lang="id-ID" sz="2000" dirty="0" smtClean="0"/>
              <a:t>Worskhop SSP akan dimulai pada tanggal 2 April 2016 (terjadwal)</a:t>
            </a:r>
          </a:p>
          <a:p>
            <a:r>
              <a:rPr lang="id-ID" sz="2000" dirty="0" smtClean="0"/>
              <a:t>1 Siklus Workshop dilaksanakan dalam 1 bulan</a:t>
            </a:r>
          </a:p>
          <a:p>
            <a:r>
              <a:rPr lang="id-ID" sz="2000" dirty="0" smtClean="0"/>
              <a:t>RPP Tematik Terpadu yang dikembangkan terdiri dari 1 subtema untuk kelas 1,2,3,4 dan 5</a:t>
            </a:r>
          </a:p>
          <a:p>
            <a:r>
              <a:rPr lang="id-ID" sz="2000" i="1" dirty="0" smtClean="0"/>
              <a:t>Microteaching</a:t>
            </a:r>
            <a:r>
              <a:rPr lang="id-ID" sz="2000" dirty="0" smtClean="0"/>
              <a:t>/ </a:t>
            </a:r>
            <a:r>
              <a:rPr lang="id-ID" sz="2000" i="1" dirty="0" smtClean="0"/>
              <a:t>Peerteaching</a:t>
            </a:r>
            <a:r>
              <a:rPr lang="id-ID" sz="2000" dirty="0" smtClean="0"/>
              <a:t> dilaksanakan setiap berakhir 1 siklus workshop</a:t>
            </a:r>
          </a:p>
          <a:p>
            <a:r>
              <a:rPr lang="id-ID" sz="2000" dirty="0" smtClean="0"/>
              <a:t>Revisi perangkat pembelajaran dilaksanakan sesuai dengan masukan pembimbing dan sejawat ketika </a:t>
            </a:r>
            <a:r>
              <a:rPr lang="id-ID" sz="2000" i="1" dirty="0" smtClean="0"/>
              <a:t>microteaching/ peerteaching</a:t>
            </a:r>
          </a:p>
          <a:p>
            <a:r>
              <a:rPr lang="id-ID" sz="2000" dirty="0" smtClean="0"/>
              <a:t>Validasi RPP dan kelengkapan pendukungnya oleh DPE</a:t>
            </a:r>
            <a:endParaRPr lang="id-ID" sz="2000" dirty="0"/>
          </a:p>
        </p:txBody>
      </p:sp>
      <p:sp>
        <p:nvSpPr>
          <p:cNvPr id="3" name="Title 2"/>
          <p:cNvSpPr>
            <a:spLocks noGrp="1"/>
          </p:cNvSpPr>
          <p:nvPr>
            <p:ph type="title"/>
          </p:nvPr>
        </p:nvSpPr>
        <p:spPr>
          <a:xfrm>
            <a:off x="457200" y="274638"/>
            <a:ext cx="8229600" cy="706090"/>
          </a:xfrm>
        </p:spPr>
        <p:txBody>
          <a:bodyPr>
            <a:normAutofit fontScale="90000"/>
          </a:bodyPr>
          <a:lstStyle/>
          <a:p>
            <a:pPr algn="ctr"/>
            <a:r>
              <a:rPr lang="id-ID" dirty="0" smtClean="0"/>
              <a:t>KEGIATAN WORKSHOP SSP</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80528" y="-459432"/>
            <a:ext cx="9166980" cy="7533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3170833"/>
          </a:xfrm>
        </p:spPr>
        <p:txBody>
          <a:bodyPr>
            <a:noAutofit/>
          </a:bodyPr>
          <a:lstStyle/>
          <a:p>
            <a:r>
              <a:rPr lang="id-ID" sz="2400" dirty="0" smtClean="0"/>
              <a:t>PLENO 1</a:t>
            </a:r>
            <a:br>
              <a:rPr lang="id-ID" sz="2400" dirty="0" smtClean="0"/>
            </a:br>
            <a:r>
              <a:rPr lang="id-ID" sz="2400" dirty="0" smtClean="0"/>
              <a:t>1. Orientasi Umum Program PPG SD Pasca SM3T</a:t>
            </a:r>
            <a:br>
              <a:rPr lang="id-ID" sz="2400" dirty="0" smtClean="0"/>
            </a:br>
            <a:r>
              <a:rPr lang="id-ID" sz="2400" dirty="0" smtClean="0"/>
              <a:t>2. Penjelasan Sistem Pembelajaran, PPL, dan Evaluasi dalam PPG SD Pasca SM3T</a:t>
            </a:r>
            <a:br>
              <a:rPr lang="id-ID" sz="2400" dirty="0" smtClean="0"/>
            </a:br>
            <a:r>
              <a:rPr lang="id-ID" sz="2400" dirty="0" smtClean="0"/>
              <a:t>3. Pemaparan Struktur Kurikulum PPG SD Pasca </a:t>
            </a:r>
            <a:r>
              <a:rPr lang="id-ID" sz="2400" dirty="0" smtClean="0"/>
              <a:t>SM3T</a:t>
            </a:r>
            <a:br>
              <a:rPr lang="id-ID" sz="2400" dirty="0" smtClean="0"/>
            </a:br>
            <a:r>
              <a:rPr lang="id-ID" sz="2400" dirty="0" smtClean="0"/>
              <a:t>4. Paparan Elemen Perubahan Kurikulum 2013</a:t>
            </a:r>
            <a:endParaRPr lang="id-ID" sz="2400" dirty="0"/>
          </a:p>
        </p:txBody>
      </p:sp>
      <p:sp>
        <p:nvSpPr>
          <p:cNvPr id="3" name="Subtitle 2"/>
          <p:cNvSpPr>
            <a:spLocks noGrp="1"/>
          </p:cNvSpPr>
          <p:nvPr>
            <p:ph type="subTitle" idx="1"/>
          </p:nvPr>
        </p:nvSpPr>
        <p:spPr>
          <a:xfrm>
            <a:off x="1619672" y="4149080"/>
            <a:ext cx="6840760" cy="1752600"/>
          </a:xfrm>
        </p:spPr>
        <p:txBody>
          <a:bodyPr/>
          <a:lstStyle/>
          <a:p>
            <a:r>
              <a:rPr lang="id-ID" dirty="0" smtClean="0"/>
              <a:t>Oleh:</a:t>
            </a:r>
          </a:p>
          <a:p>
            <a:r>
              <a:rPr lang="id-ID" sz="2500" dirty="0" smtClean="0"/>
              <a:t>Tim Pengembang PPG Prodi PGSD FIP UPI</a:t>
            </a:r>
            <a:endParaRPr lang="id-ID" sz="2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23528" y="260648"/>
            <a:ext cx="8568951" cy="633670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normAutofit lnSpcReduction="10000"/>
          </a:bodyPr>
          <a:lstStyle/>
          <a:p>
            <a:r>
              <a:rPr lang="id-ID" dirty="0" smtClean="0"/>
              <a:t>PMM akan dilaksanakan mulai bulan Agustus 2016 dan Berakhir bulan Desember 2016</a:t>
            </a:r>
          </a:p>
          <a:p>
            <a:r>
              <a:rPr lang="id-ID" dirty="0" smtClean="0"/>
              <a:t>PMM dibimbing oleh guru mitra dan DPL</a:t>
            </a:r>
          </a:p>
          <a:p>
            <a:r>
              <a:rPr lang="id-ID" dirty="0" smtClean="0"/>
              <a:t>PMM terdiri dari praktik terbimbing dan praktik mandiri</a:t>
            </a:r>
          </a:p>
          <a:p>
            <a:r>
              <a:rPr lang="id-ID" dirty="0" smtClean="0"/>
              <a:t>PMM dilaksanakan di sekolah mitra yang melaksanakan Kurikulum 2013</a:t>
            </a:r>
          </a:p>
          <a:p>
            <a:r>
              <a:rPr lang="id-ID" dirty="0" smtClean="0"/>
              <a:t>PMM untuk aspek mengajar hanya dilaksanakan pada kelas tematik terpadu (Kurikulum 2013)</a:t>
            </a:r>
          </a:p>
          <a:p>
            <a:r>
              <a:rPr lang="id-ID" dirty="0" smtClean="0"/>
              <a:t>PMM dilaksanakan secara kolaboratif antara peserta dan guru mitra</a:t>
            </a:r>
            <a:endParaRPr lang="id-ID" dirty="0"/>
          </a:p>
        </p:txBody>
      </p:sp>
      <p:sp>
        <p:nvSpPr>
          <p:cNvPr id="3" name="Title 2"/>
          <p:cNvSpPr>
            <a:spLocks noGrp="1"/>
          </p:cNvSpPr>
          <p:nvPr>
            <p:ph type="title"/>
          </p:nvPr>
        </p:nvSpPr>
        <p:spPr>
          <a:xfrm>
            <a:off x="457200" y="274638"/>
            <a:ext cx="8229600" cy="850106"/>
          </a:xfrm>
        </p:spPr>
        <p:txBody>
          <a:bodyPr>
            <a:normAutofit/>
          </a:bodyPr>
          <a:lstStyle/>
          <a:p>
            <a:pPr algn="ctr"/>
            <a:r>
              <a:rPr lang="id-ID" sz="3600" dirty="0" smtClean="0"/>
              <a:t>PRAKTIK MENGAJAR MANDIRI (PMM)</a:t>
            </a:r>
            <a:endParaRPr lang="id-ID"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pic>
        <p:nvPicPr>
          <p:cNvPr id="1027" name="Picture 3"/>
          <p:cNvPicPr>
            <a:picLocks noChangeAspect="1" noChangeArrowheads="1"/>
          </p:cNvPicPr>
          <p:nvPr/>
        </p:nvPicPr>
        <p:blipFill>
          <a:blip r:embed="rId2" cstate="print"/>
          <a:srcRect/>
          <a:stretch>
            <a:fillRect/>
          </a:stretch>
        </p:blipFill>
        <p:spPr bwMode="auto">
          <a:xfrm>
            <a:off x="179512" y="260648"/>
            <a:ext cx="8640959" cy="63367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dirty="0" smtClean="0"/>
              <a:t>Penilaian meliputi penilaian proses (bobot 15) dan produk (bobot 15) oleh DPE</a:t>
            </a:r>
          </a:p>
          <a:p>
            <a:r>
              <a:rPr lang="id-ID" dirty="0" smtClean="0"/>
              <a:t>Penilaian akhir diambil dari rerata nilai DPE, dengan skala 100</a:t>
            </a:r>
          </a:p>
          <a:p>
            <a:r>
              <a:rPr lang="id-ID" dirty="0" smtClean="0"/>
              <a:t>Penilaian proses mencakup aktivitas peserta dalam praktik eksploratif, diskusi kelompok, kerja kelompok/ individual, dan </a:t>
            </a:r>
            <a:r>
              <a:rPr lang="id-ID" i="1" dirty="0" smtClean="0"/>
              <a:t>miroteaching</a:t>
            </a:r>
            <a:r>
              <a:rPr lang="id-ID" dirty="0" smtClean="0"/>
              <a:t> dalam </a:t>
            </a:r>
            <a:r>
              <a:rPr lang="id-ID" i="1" dirty="0" smtClean="0"/>
              <a:t>peerteaching</a:t>
            </a:r>
            <a:r>
              <a:rPr lang="id-ID" dirty="0" smtClean="0"/>
              <a:t>.</a:t>
            </a:r>
          </a:p>
          <a:p>
            <a:r>
              <a:rPr lang="id-ID" dirty="0" smtClean="0"/>
              <a:t>Penilaian produk berupa portofolio yang berisi RPP dan kelengkapannya (AMP, media pembelajaran, instrumen penilaian, LKS, dan bahan ajar)</a:t>
            </a:r>
          </a:p>
          <a:p>
            <a:r>
              <a:rPr lang="id-ID" dirty="0" smtClean="0"/>
              <a:t>Kriteria minimal kelulusan adalah 80 dari skala 100.</a:t>
            </a:r>
            <a:endParaRPr lang="id-ID" dirty="0"/>
          </a:p>
        </p:txBody>
      </p:sp>
      <p:sp>
        <p:nvSpPr>
          <p:cNvPr id="3" name="Title 2"/>
          <p:cNvSpPr>
            <a:spLocks noGrp="1"/>
          </p:cNvSpPr>
          <p:nvPr>
            <p:ph type="title"/>
          </p:nvPr>
        </p:nvSpPr>
        <p:spPr/>
        <p:txBody>
          <a:bodyPr/>
          <a:lstStyle/>
          <a:p>
            <a:pPr algn="ctr"/>
            <a:r>
              <a:rPr lang="id-ID" dirty="0" smtClean="0"/>
              <a:t>PENILAIAN WORKSHOP (W)</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4082"/>
          </a:xfrm>
        </p:spPr>
        <p:txBody>
          <a:bodyPr>
            <a:normAutofit fontScale="90000"/>
          </a:bodyPr>
          <a:lstStyle/>
          <a:p>
            <a:pPr algn="ctr"/>
            <a:r>
              <a:rPr lang="id-ID" dirty="0" smtClean="0"/>
              <a:t>PENILAIAN WORKSHOP</a:t>
            </a:r>
            <a:endParaRPr lang="id-ID"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11560" y="980728"/>
            <a:ext cx="8136904" cy="36004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39552" y="4581128"/>
            <a:ext cx="8136904"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id-ID" dirty="0" smtClean="0"/>
              <a:t>PENILAIAN PMM (P)</a:t>
            </a:r>
            <a:br>
              <a:rPr lang="id-ID" dirty="0" smtClean="0"/>
            </a:br>
            <a:r>
              <a:rPr lang="id-ID" sz="3600" dirty="0" smtClean="0"/>
              <a:t>Kriteria kelulusan PMM minimal B (3,0)</a:t>
            </a:r>
            <a:endParaRPr lang="id-ID" sz="3600"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51520" y="1340768"/>
            <a:ext cx="8640960"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lnSpcReduction="10000"/>
          </a:bodyPr>
          <a:lstStyle/>
          <a:p>
            <a:r>
              <a:rPr lang="id-ID" dirty="0" smtClean="0"/>
              <a:t>Penilaian terdiri dari penilaian proses (bobot 30) dan penilaian produk (bobot 10)</a:t>
            </a:r>
          </a:p>
          <a:p>
            <a:r>
              <a:rPr lang="id-ID" dirty="0" smtClean="0"/>
              <a:t>Penilaian proses mencakup praktik mengajar, kegiatan non-mengajar dan aspek sosial kepribadian</a:t>
            </a:r>
          </a:p>
          <a:p>
            <a:r>
              <a:rPr lang="id-ID" dirty="0" smtClean="0"/>
              <a:t>Penilaian produk mencakup perangkat pembelajaran dan laporan PMM</a:t>
            </a:r>
          </a:p>
          <a:p>
            <a:r>
              <a:rPr lang="id-ID" dirty="0" smtClean="0"/>
              <a:t>Penilaian proses dan produk PMM dilakukan oleh DPL dan Guru Mitra. Nilai PMM didapatkan dari rerata nilai oleh DPL dan Guru Mitra.</a:t>
            </a:r>
          </a:p>
          <a:p>
            <a:r>
              <a:rPr lang="id-ID" dirty="0" smtClean="0"/>
              <a:t>Kriteria kelulusan PMM minimal B (3,0)</a:t>
            </a:r>
          </a:p>
          <a:p>
            <a:endParaRPr lang="id-ID" dirty="0" smtClean="0"/>
          </a:p>
          <a:p>
            <a:endParaRPr lang="id-ID" dirty="0" smtClean="0"/>
          </a:p>
        </p:txBody>
      </p:sp>
      <p:sp>
        <p:nvSpPr>
          <p:cNvPr id="3" name="Title 2"/>
          <p:cNvSpPr>
            <a:spLocks noGrp="1"/>
          </p:cNvSpPr>
          <p:nvPr>
            <p:ph type="title"/>
          </p:nvPr>
        </p:nvSpPr>
        <p:spPr/>
        <p:txBody>
          <a:bodyPr/>
          <a:lstStyle/>
          <a:p>
            <a:pPr algn="ctr"/>
            <a:r>
              <a:rPr lang="id-ID" dirty="0" smtClean="0"/>
              <a:t>PENILAIAN PMM</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Autofit/>
          </a:bodyPr>
          <a:lstStyle/>
          <a:p>
            <a:r>
              <a:rPr lang="id-ID" sz="2000" dirty="0" smtClean="0"/>
              <a:t>Bobot Uji Tulis adalah 10.</a:t>
            </a:r>
          </a:p>
          <a:p>
            <a:r>
              <a:rPr lang="id-ID" sz="2000" dirty="0" smtClean="0"/>
              <a:t>Ujian tulis terdiri dari Ujian Tulis Nasional (UTN) dan Ujian Tulis Lokal (UTL)</a:t>
            </a:r>
          </a:p>
          <a:p>
            <a:r>
              <a:rPr lang="id-ID" sz="2000" dirty="0" smtClean="0"/>
              <a:t>UTN bertujuan untuk mengukur penguasaan materi bidang studi  dengan ketentuan sebagai berikut:</a:t>
            </a:r>
          </a:p>
          <a:p>
            <a:pPr marL="365125" indent="-3175">
              <a:buFont typeface="Arial" pitchFamily="34" charset="0"/>
              <a:buChar char="•"/>
            </a:pPr>
            <a:r>
              <a:rPr lang="id-ID" sz="2000" dirty="0" smtClean="0"/>
              <a:t>   Bentuk soal pilihan ganda</a:t>
            </a:r>
          </a:p>
          <a:p>
            <a:pPr marL="365125" indent="-3175">
              <a:buFont typeface="Arial" pitchFamily="34" charset="0"/>
              <a:buChar char="•"/>
            </a:pPr>
            <a:r>
              <a:rPr lang="id-ID" sz="2000" dirty="0" smtClean="0"/>
              <a:t>   Soal dikembangkan oleh Tim Ditjen Dikti</a:t>
            </a:r>
          </a:p>
          <a:p>
            <a:pPr marL="365125" indent="-3175">
              <a:buFont typeface="Arial" pitchFamily="34" charset="0"/>
              <a:buChar char="•"/>
            </a:pPr>
            <a:r>
              <a:rPr lang="id-ID" sz="2000" dirty="0" smtClean="0"/>
              <a:t>   Dilaksanakan serentak secara </a:t>
            </a:r>
            <a:r>
              <a:rPr lang="id-ID" sz="2000" i="1" dirty="0" smtClean="0"/>
              <a:t>online</a:t>
            </a:r>
          </a:p>
          <a:p>
            <a:pPr marL="723900" indent="-361950">
              <a:buFont typeface="Arial" pitchFamily="34" charset="0"/>
              <a:buChar char="•"/>
            </a:pPr>
            <a:r>
              <a:rPr lang="id-ID" sz="2000" dirty="0" smtClean="0"/>
              <a:t>Pelaksanaan UTN dikoordinasikan oleh Ditjen Dikti melalui SIM PPG yang didukung oleh LPTK penyelenggara dalam penyediaan komputer, tenaga pengawas dan teknisinya.</a:t>
            </a:r>
          </a:p>
          <a:p>
            <a:pPr marL="361950" indent="-276225">
              <a:buFont typeface="Wingdings" pitchFamily="2" charset="2"/>
              <a:buChar char="Ø"/>
            </a:pPr>
            <a:r>
              <a:rPr lang="id-ID" sz="2000" dirty="0" smtClean="0"/>
              <a:t>Durasi/ waktu pelaksanaan UTN 90 menit</a:t>
            </a:r>
          </a:p>
          <a:p>
            <a:pPr marL="361950" indent="-276225">
              <a:buFont typeface="Wingdings" pitchFamily="2" charset="2"/>
              <a:buChar char="Ø"/>
            </a:pPr>
            <a:r>
              <a:rPr lang="id-ID" sz="2000" dirty="0" smtClean="0"/>
              <a:t>Pekerjaan UTN diolah oleh SIM PPG dan hasilnya dapat diunduh oleh LPTK penyelenggara</a:t>
            </a:r>
            <a:endParaRPr lang="id-ID" sz="2000" dirty="0"/>
          </a:p>
        </p:txBody>
      </p:sp>
      <p:sp>
        <p:nvSpPr>
          <p:cNvPr id="3" name="Title 2"/>
          <p:cNvSpPr>
            <a:spLocks noGrp="1"/>
          </p:cNvSpPr>
          <p:nvPr>
            <p:ph type="title"/>
          </p:nvPr>
        </p:nvSpPr>
        <p:spPr/>
        <p:txBody>
          <a:bodyPr/>
          <a:lstStyle/>
          <a:p>
            <a:pPr algn="ctr"/>
            <a:r>
              <a:rPr lang="id-ID" dirty="0" smtClean="0"/>
              <a:t>PENILAIAN UJIAN TULIS (UT)</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lnSpcReduction="10000"/>
          </a:bodyPr>
          <a:lstStyle/>
          <a:p>
            <a:r>
              <a:rPr lang="id-ID" dirty="0" smtClean="0"/>
              <a:t>UTL bertujuan untuk mengukur penguasaan kompetensi pedagogi dengan ketentuan sebagai berikut.</a:t>
            </a:r>
          </a:p>
          <a:p>
            <a:pPr marL="365125" indent="-3175">
              <a:buFont typeface="Arial" pitchFamily="34" charset="0"/>
              <a:buChar char="•"/>
            </a:pPr>
            <a:r>
              <a:rPr lang="id-ID" dirty="0" smtClean="0"/>
              <a:t>   Bentuk soal uraian berbasis kasus</a:t>
            </a:r>
          </a:p>
          <a:p>
            <a:pPr marL="723900" indent="-361950">
              <a:buFont typeface="Arial" pitchFamily="34" charset="0"/>
              <a:buChar char="•"/>
            </a:pPr>
            <a:r>
              <a:rPr lang="id-ID" dirty="0" smtClean="0"/>
              <a:t>Soal dikembangkan oleh masing-masing LPTK penyelenggara PPG</a:t>
            </a:r>
          </a:p>
          <a:p>
            <a:pPr marL="723900" indent="-361950">
              <a:buFont typeface="Arial" pitchFamily="34" charset="0"/>
              <a:buChar char="•"/>
            </a:pPr>
            <a:r>
              <a:rPr lang="id-ID" dirty="0" smtClean="0"/>
              <a:t>Pelaksanaan UTL dilakukan secara </a:t>
            </a:r>
            <a:r>
              <a:rPr lang="id-ID" i="1" dirty="0" smtClean="0"/>
              <a:t>offline (paper and pencil test)</a:t>
            </a:r>
          </a:p>
          <a:p>
            <a:pPr marL="723900" indent="-361950">
              <a:buFont typeface="Arial" pitchFamily="34" charset="0"/>
              <a:buChar char="•"/>
            </a:pPr>
            <a:r>
              <a:rPr lang="id-ID" dirty="0" smtClean="0"/>
              <a:t>Jumlah soal 4-8 butir dengan durasi waktu 100 menit</a:t>
            </a:r>
          </a:p>
          <a:p>
            <a:pPr marL="723900" indent="-361950">
              <a:buFont typeface="Arial" pitchFamily="34" charset="0"/>
              <a:buChar char="•"/>
            </a:pPr>
            <a:r>
              <a:rPr lang="id-ID" dirty="0" smtClean="0"/>
              <a:t>Pekerjaan UTL dinilai oleh 2 (dua) dosen. Nilai UTL dihitung dengan mencari rerata nilai dari 2 penilai tersebut, dengan skala 100</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92500" lnSpcReduction="10000"/>
          </a:bodyPr>
          <a:lstStyle/>
          <a:p>
            <a:r>
              <a:rPr lang="id-ID" sz="2400" dirty="0" smtClean="0"/>
              <a:t>UK bertujuan untuk mengukur kemampuan mengelola pembelajaran dengan bobot 20</a:t>
            </a:r>
          </a:p>
          <a:p>
            <a:r>
              <a:rPr lang="id-ID" sz="2400" dirty="0" smtClean="0"/>
              <a:t>UK dilaksanakan dalam konteks kelas riil</a:t>
            </a:r>
          </a:p>
          <a:p>
            <a:r>
              <a:rPr lang="id-ID" sz="2400" dirty="0" smtClean="0"/>
              <a:t>UK dinilai oleh tiga penilai, yaitu DPL, Guru Mitra dan GI (Guru Independen) atau AP (Asosiasi Profesi).</a:t>
            </a:r>
          </a:p>
          <a:p>
            <a:r>
              <a:rPr lang="id-ID" sz="2400" dirty="0" smtClean="0"/>
              <a:t>Penilaian dilakukan melalui pengamatan, dengan skala penilaian 100</a:t>
            </a:r>
          </a:p>
          <a:p>
            <a:r>
              <a:rPr lang="id-ID" sz="2400" dirty="0" smtClean="0"/>
              <a:t>Pelaksanaan di sekolah mitera</a:t>
            </a:r>
          </a:p>
          <a:p>
            <a:r>
              <a:rPr lang="id-ID" sz="2400" dirty="0" smtClean="0"/>
              <a:t>Durasi waktu pelaksanaan UK adalah 2 jp (1 kali pertemuan)</a:t>
            </a:r>
          </a:p>
          <a:p>
            <a:r>
              <a:rPr lang="id-ID" sz="2400" dirty="0" smtClean="0"/>
              <a:t>Perangkat pembelajaran yang digunakan dalam UK, dapat berasal dari hasil workshop yang direvisi, atau disiapkan secara khusus (materi baru)</a:t>
            </a:r>
          </a:p>
          <a:p>
            <a:r>
              <a:rPr lang="id-ID" sz="2400" dirty="0" smtClean="0"/>
              <a:t>Lembar penilaian dikembangkan oleh LPTK</a:t>
            </a:r>
          </a:p>
          <a:p>
            <a:endParaRPr lang="id-ID" dirty="0" smtClean="0"/>
          </a:p>
          <a:p>
            <a:endParaRPr lang="id-ID" dirty="0"/>
          </a:p>
        </p:txBody>
      </p:sp>
      <p:sp>
        <p:nvSpPr>
          <p:cNvPr id="3" name="Title 2"/>
          <p:cNvSpPr>
            <a:spLocks noGrp="1"/>
          </p:cNvSpPr>
          <p:nvPr>
            <p:ph type="title"/>
          </p:nvPr>
        </p:nvSpPr>
        <p:spPr/>
        <p:txBody>
          <a:bodyPr/>
          <a:lstStyle/>
          <a:p>
            <a:pPr algn="ctr"/>
            <a:r>
              <a:rPr lang="id-ID" dirty="0" smtClean="0"/>
              <a:t>PENILAIAN UJI KINERJA (UK)</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Guru wajib memiliki sertifikat pendidik</a:t>
            </a:r>
          </a:p>
          <a:p>
            <a:r>
              <a:rPr lang="id-ID" dirty="0" smtClean="0"/>
              <a:t>Permasalahan pendidikan di Indonesia khususnya daerah terdepan, terluar dan tertinggal (3T)</a:t>
            </a:r>
          </a:p>
          <a:p>
            <a:r>
              <a:rPr lang="id-ID" dirty="0" smtClean="0"/>
              <a:t>Kekurangan jumlah guru di daerah 3T</a:t>
            </a:r>
          </a:p>
          <a:p>
            <a:r>
              <a:rPr lang="id-ID" dirty="0" smtClean="0"/>
              <a:t>Distribusi guru di daerah 3T tidak seimbang</a:t>
            </a:r>
          </a:p>
          <a:p>
            <a:r>
              <a:rPr lang="id-ID" dirty="0" smtClean="0"/>
              <a:t>Kualifikasi guru di daerah 3T tidak sesuai dan di bawah standar</a:t>
            </a:r>
          </a:p>
          <a:p>
            <a:r>
              <a:rPr lang="id-ID" dirty="0" smtClean="0"/>
              <a:t>Angka putus sekolah di daerah 3T relatif tinggi</a:t>
            </a:r>
          </a:p>
          <a:p>
            <a:r>
              <a:rPr lang="id-ID" dirty="0" smtClean="0"/>
              <a:t>Angka partisipasi sekolah di daerah 3T masih rendah</a:t>
            </a:r>
          </a:p>
          <a:p>
            <a:pPr>
              <a:buNone/>
            </a:pPr>
            <a:endParaRPr lang="id-ID" dirty="0"/>
          </a:p>
        </p:txBody>
      </p:sp>
      <p:sp>
        <p:nvSpPr>
          <p:cNvPr id="2" name="Title 1"/>
          <p:cNvSpPr>
            <a:spLocks noGrp="1"/>
          </p:cNvSpPr>
          <p:nvPr>
            <p:ph type="title"/>
          </p:nvPr>
        </p:nvSpPr>
        <p:spPr/>
        <p:txBody>
          <a:bodyPr/>
          <a:lstStyle/>
          <a:p>
            <a:r>
              <a:rPr lang="id-ID" dirty="0" smtClean="0"/>
              <a:t>Latar Belakang</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id-ID" dirty="0" smtClean="0"/>
              <a:t>NILAI KELULUSAN PPG</a:t>
            </a:r>
            <a:endParaRPr lang="id-ID"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683568" y="1412776"/>
            <a:ext cx="7992888" cy="3384376"/>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259632" y="4869160"/>
            <a:ext cx="6768752"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id-ID" dirty="0" smtClean="0"/>
              <a:t>PENILAIAN KEGIATAN HIDUP BERASRAMA (KHA)</a:t>
            </a:r>
            <a:endParaRPr lang="id-ID"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539552" y="1628800"/>
            <a:ext cx="8280920"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lstStyle/>
          <a:p>
            <a:r>
              <a:rPr lang="id-ID" dirty="0" smtClean="0"/>
              <a:t>Nilai minimal kelulusan, baik NK maupun KHA, masing-masing setara dengan nilai B (3,00)</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Program Maju Bersama Mencerdaskan Indonesia (MBMI)</a:t>
            </a:r>
          </a:p>
          <a:p>
            <a:r>
              <a:rPr lang="id-ID" dirty="0" smtClean="0"/>
              <a:t>Program Pendidikan Profesi Guru Terintegrasi (PPGT)</a:t>
            </a:r>
          </a:p>
          <a:p>
            <a:r>
              <a:rPr lang="id-ID" dirty="0" smtClean="0"/>
              <a:t>Program Sarjana Mendidik di Daerah 3T (SM3T)</a:t>
            </a:r>
          </a:p>
          <a:p>
            <a:r>
              <a:rPr lang="id-ID" dirty="0" smtClean="0"/>
              <a:t>Program Kolaboratif Pendidikan Profesi Guru SMK Produktif (PPG Kolaboratif)</a:t>
            </a:r>
            <a:endParaRPr lang="id-ID" dirty="0"/>
          </a:p>
        </p:txBody>
      </p:sp>
      <p:sp>
        <p:nvSpPr>
          <p:cNvPr id="2" name="Title 1"/>
          <p:cNvSpPr>
            <a:spLocks noGrp="1"/>
          </p:cNvSpPr>
          <p:nvPr>
            <p:ph type="title"/>
          </p:nvPr>
        </p:nvSpPr>
        <p:spPr/>
        <p:txBody>
          <a:bodyPr/>
          <a:lstStyle/>
          <a:p>
            <a:r>
              <a:rPr lang="id-ID" dirty="0" smtClean="0"/>
              <a:t>Solusi</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dirty="0" smtClean="0"/>
              <a:t>Program ini diperuntukkan bagi para Sarjana Pendidikan yang belum bertugas sebagai guru PNS/ GTY untuk ditugaskan selama satu tahun di daerah 3T</a:t>
            </a:r>
          </a:p>
          <a:p>
            <a:r>
              <a:rPr lang="id-ID" dirty="0" smtClean="0"/>
              <a:t>Program SM3T dirancang untuk membantu penyelesaian masalah kekurangan guru khususnya di daerah 3T</a:t>
            </a:r>
          </a:p>
          <a:p>
            <a:r>
              <a:rPr lang="id-ID" dirty="0" smtClean="0"/>
              <a:t>Setelah masa penugasan selama 1 tahun di daerah 3T, peserta memperoleh kesempatan mengikuti Program Pendidikan Profesi Guru Prajabatan selama satu tahun (PPG Pasca SM3T)</a:t>
            </a:r>
          </a:p>
        </p:txBody>
      </p:sp>
      <p:sp>
        <p:nvSpPr>
          <p:cNvPr id="3" name="Title 2"/>
          <p:cNvSpPr>
            <a:spLocks noGrp="1"/>
          </p:cNvSpPr>
          <p:nvPr>
            <p:ph type="title"/>
          </p:nvPr>
        </p:nvSpPr>
        <p:spPr/>
        <p:txBody>
          <a:bodyPr/>
          <a:lstStyle/>
          <a:p>
            <a:r>
              <a:rPr lang="id-ID" dirty="0" smtClean="0"/>
              <a:t>PROGRAM SM-3T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5805264"/>
          </a:xfrm>
        </p:spPr>
        <p:txBody>
          <a:bodyPr>
            <a:noAutofit/>
          </a:bodyPr>
          <a:lstStyle/>
          <a:p>
            <a:pPr lvl="0"/>
            <a:r>
              <a:rPr lang="id-ID" sz="1600" dirty="0" smtClean="0"/>
              <a:t>Undang-undang Dasar 1945 Pasal 31 ayat 3</a:t>
            </a:r>
          </a:p>
          <a:p>
            <a:pPr lvl="0"/>
            <a:r>
              <a:rPr lang="id-ID" sz="1600" dirty="0" smtClean="0"/>
              <a:t>Undang-undang </a:t>
            </a:r>
            <a:r>
              <a:rPr lang="id-ID" sz="1600" dirty="0"/>
              <a:t>Nomor 20 Tahun 2003, tentang Sistem Pendidikan Nasional. </a:t>
            </a:r>
          </a:p>
          <a:p>
            <a:pPr lvl="0"/>
            <a:r>
              <a:rPr lang="id-ID" sz="1600" dirty="0"/>
              <a:t>Undang-undang Nomor 14 Tahun 2005 tentang Guru dan Dosen. </a:t>
            </a:r>
          </a:p>
          <a:p>
            <a:pPr lvl="0"/>
            <a:r>
              <a:rPr lang="id-ID" sz="1600" dirty="0"/>
              <a:t>Peraturan Pemerintah Nomor 19 Tahun 2005 tentang Standar Nasional Pendidikan. </a:t>
            </a:r>
          </a:p>
          <a:p>
            <a:pPr lvl="0"/>
            <a:r>
              <a:rPr lang="id-ID" sz="1600" dirty="0"/>
              <a:t>Peraturan Pemerintah Nomor 74 Tahun 2008 tentang Guru. </a:t>
            </a:r>
          </a:p>
          <a:p>
            <a:pPr lvl="0"/>
            <a:r>
              <a:rPr lang="id-ID" sz="1600" dirty="0"/>
              <a:t>Peraturan Menteri Pendidikan Nasional Nomor 16 Tahun 2007 tentang Standar Kualifikasi Akademik dan Kompetensi Guru. </a:t>
            </a:r>
          </a:p>
          <a:p>
            <a:pPr lvl="0"/>
            <a:r>
              <a:rPr lang="id-ID" sz="1600" dirty="0"/>
              <a:t>Peraturan Menteri Pendidikan Nasional Nomor 27 Tahun 2008 tentang Standar Kualifikasi Akademik dan Kompetensi Konselor. </a:t>
            </a:r>
          </a:p>
          <a:p>
            <a:pPr lvl="0"/>
            <a:r>
              <a:rPr lang="id-ID" sz="1600" dirty="0"/>
              <a:t>Peraturan Menteri Pendidikan Nasional Nomor 8 Tahun 2009 </a:t>
            </a:r>
            <a:r>
              <a:rPr lang="id-ID" sz="1600" dirty="0" smtClean="0"/>
              <a:t>Jo. Permendikbud Nomor 87 Tahun 2013 tentang </a:t>
            </a:r>
            <a:r>
              <a:rPr lang="id-ID" sz="1600" dirty="0"/>
              <a:t>Program Pendidikan Profesi Guru Pra Jabatan. </a:t>
            </a:r>
          </a:p>
          <a:p>
            <a:pPr lvl="0"/>
            <a:r>
              <a:rPr lang="id-ID" sz="1600" dirty="0"/>
              <a:t>Keputusan Menteri Pendidikan Nasional Nomor 126/P/2010 Tahun 2010 tentang Penetapan LPTK Penyelenggara PPG bagi Guru Dalam Jabatan. </a:t>
            </a:r>
          </a:p>
          <a:p>
            <a:pPr lvl="0"/>
            <a:r>
              <a:rPr lang="id-ID" sz="1600" dirty="0"/>
              <a:t>Keputusan Menteri Pendidikan Nasional Nomor 052/P/2011 Tahun 2011 tentang Perubahan atas Kepmendiknas Nomor 126/P/2011 tentang Penetapan LPTK Penyelenggara PPG bagi Guru Dalam Jabatan. </a:t>
            </a:r>
            <a:endParaRPr lang="id-ID" sz="1600" dirty="0" smtClean="0"/>
          </a:p>
          <a:p>
            <a:pPr lvl="0"/>
            <a:r>
              <a:rPr lang="id-ID" sz="1600" dirty="0" smtClean="0"/>
              <a:t>Surat Keputusan Direktur Jenderal Pendidikan Tinggi Nomor 17g/DIKTI/Kep/2013 tentang Penetapan Perguruan Tinggi Penyelenggara Rintisan Program Pendidikan Profesi Guru Prajabatan</a:t>
            </a:r>
            <a:endParaRPr lang="id-ID" sz="1600" dirty="0"/>
          </a:p>
          <a:p>
            <a:endParaRPr lang="id-ID" sz="1800" dirty="0"/>
          </a:p>
        </p:txBody>
      </p:sp>
      <p:sp>
        <p:nvSpPr>
          <p:cNvPr id="2" name="Title 1"/>
          <p:cNvSpPr>
            <a:spLocks noGrp="1"/>
          </p:cNvSpPr>
          <p:nvPr>
            <p:ph type="title"/>
          </p:nvPr>
        </p:nvSpPr>
        <p:spPr>
          <a:xfrm>
            <a:off x="457200" y="274638"/>
            <a:ext cx="8229600" cy="850106"/>
          </a:xfrm>
        </p:spPr>
        <p:txBody>
          <a:bodyPr/>
          <a:lstStyle/>
          <a:p>
            <a:r>
              <a:rPr lang="id-ID" dirty="0" smtClean="0"/>
              <a:t>Landasan Hukum</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2074"/>
          </a:xfrm>
        </p:spPr>
        <p:txBody>
          <a:bodyPr>
            <a:normAutofit fontScale="90000"/>
          </a:bodyPr>
          <a:lstStyle/>
          <a:p>
            <a:pPr algn="ctr"/>
            <a:r>
              <a:rPr lang="id-ID" dirty="0" smtClean="0"/>
              <a:t>Visi Program PPGSD UPI</a:t>
            </a:r>
            <a:endParaRPr lang="id-ID" dirty="0"/>
          </a:p>
        </p:txBody>
      </p:sp>
      <p:sp>
        <p:nvSpPr>
          <p:cNvPr id="4" name="Rectangle 3"/>
          <p:cNvSpPr/>
          <p:nvPr/>
        </p:nvSpPr>
        <p:spPr>
          <a:xfrm>
            <a:off x="467544" y="1916832"/>
            <a:ext cx="8208912" cy="1815882"/>
          </a:xfrm>
          <a:prstGeom prst="rect">
            <a:avLst/>
          </a:prstGeom>
        </p:spPr>
        <p:txBody>
          <a:bodyPr wrap="square">
            <a:spAutoFit/>
          </a:bodyPr>
          <a:lstStyle/>
          <a:p>
            <a:pPr algn="ctr"/>
            <a:r>
              <a:rPr lang="id-ID" sz="2800" dirty="0" smtClean="0"/>
              <a:t>Menjadi program pendidikan profesi yang pelopor dan unggul dalam bidang pendidikan guru sekolah dasar secara nasional dan regional pada tahun 2020</a:t>
            </a:r>
            <a:endParaRPr lang="id-ID"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rmAutofit fontScale="90000"/>
          </a:bodyPr>
          <a:lstStyle/>
          <a:p>
            <a:pPr algn="ctr"/>
            <a:r>
              <a:rPr lang="id-ID" dirty="0" smtClean="0"/>
              <a:t>Misi Program PPGSD UPI</a:t>
            </a:r>
            <a:endParaRPr lang="id-ID" dirty="0"/>
          </a:p>
        </p:txBody>
      </p:sp>
      <p:sp>
        <p:nvSpPr>
          <p:cNvPr id="5122" name="Rectangle 2"/>
          <p:cNvSpPr>
            <a:spLocks noChangeArrowheads="1"/>
          </p:cNvSpPr>
          <p:nvPr/>
        </p:nvSpPr>
        <p:spPr bwMode="auto">
          <a:xfrm>
            <a:off x="251520" y="1268760"/>
            <a:ext cx="85689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Menyelenggarakan pendidikan untuk menyiapkan guru sekolah dasar yang profesional dengan pembelajaran yang mendidik sesuai dengan kebutuhan nasional dan tantangan abad ke-21.</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Menyelenggarakan riset unggulan dan kolaboratif untuk mengembangkan teori dan praktik pendidikan ke-SD-an yang kreatif, inovatif dan berkelanjutan.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Menyelenggarakan pengabdian kepada masyarakat secara profesional dalam rangka ikut serta memecahkan masalah pendidikan ke-SD-an dan meningkatkan kualitasnya.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Mengembangkan jejaring dan kerja sama secara nasional dan internasional dalam rangka meningkatkan kualitas pendidikan profesi guru sekolah dasar.</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229600" cy="634082"/>
          </a:xfrm>
        </p:spPr>
        <p:txBody>
          <a:bodyPr>
            <a:normAutofit fontScale="90000"/>
          </a:bodyPr>
          <a:lstStyle/>
          <a:p>
            <a:pPr algn="ctr"/>
            <a:r>
              <a:rPr lang="id-ID" dirty="0" smtClean="0"/>
              <a:t>Tujuan Program PPGSD UPI</a:t>
            </a:r>
            <a:endParaRPr lang="id-ID" dirty="0"/>
          </a:p>
        </p:txBody>
      </p:sp>
      <p:sp>
        <p:nvSpPr>
          <p:cNvPr id="67585" name="Rectangle 1"/>
          <p:cNvSpPr>
            <a:spLocks noChangeArrowheads="1"/>
          </p:cNvSpPr>
          <p:nvPr/>
        </p:nvSpPr>
        <p:spPr bwMode="auto">
          <a:xfrm>
            <a:off x="251520" y="1124744"/>
            <a:ext cx="864096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Menghasilkan guru sekolah dasar yang profesional dengan</a:t>
            </a: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pembelajaran yang mendidik</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sesuai dengan kebutuhan nasional dan tantangan abad ke-21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melalui pengembangan Sumber Daya Manusia dan kurikulum secara terfokus, sistematis dan berkelanjutan.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Menghasilkan ide, teori dan praktik pendidikan ke-SD-an yang kreatif, inovatif dan berkelanjutan melalui riset unggulan dan kolaboratif.</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Menyebarluaskan ide dan teori pendidikan ke-SD-an dalam rangka </a:t>
            </a:r>
            <a:r>
              <a:rPr kumimoji="0" lang="id-ID"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memecahkan masalah pendidikan ke-SD-an dan meningkatkan kualitasnya melalui pengabdian kepada masyarakat.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Meningkatkan kualitas pendidikan profesi guru SD melalui jejaring dan kerjasama dengan institusi dalam dan luar negeri.</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446</TotalTime>
  <Words>1699</Words>
  <Application>Microsoft Office PowerPoint</Application>
  <PresentationFormat>On-screen Show (4:3)</PresentationFormat>
  <Paragraphs>148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Slide 1</vt:lpstr>
      <vt:lpstr>PLENO 1 1. Orientasi Umum Program PPG SD Pasca SM3T 2. Penjelasan Sistem Pembelajaran, PPL, dan Evaluasi dalam PPG SD Pasca SM3T 3. Pemaparan Struktur Kurikulum PPG SD Pasca SM3T 4. Paparan Elemen Perubahan Kurikulum 2013</vt:lpstr>
      <vt:lpstr>Latar Belakang</vt:lpstr>
      <vt:lpstr>Solusi</vt:lpstr>
      <vt:lpstr>PROGRAM SM-3T</vt:lpstr>
      <vt:lpstr>Landasan Hukum</vt:lpstr>
      <vt:lpstr>Visi Program PPGSD UPI</vt:lpstr>
      <vt:lpstr>Misi Program PPGSD UPI</vt:lpstr>
      <vt:lpstr>Tujuan Program PPGSD UPI</vt:lpstr>
      <vt:lpstr>KOMPETENSI LULUSAN PPGSD PRODI PGSD FIP UPI</vt:lpstr>
      <vt:lpstr>Slide 11</vt:lpstr>
      <vt:lpstr>Slide 12</vt:lpstr>
      <vt:lpstr>POLA DAN STRUKTUR KURIKULUM PROGRAM PPGSD</vt:lpstr>
      <vt:lpstr>STRUKTUR KURIKULUM PPGSD</vt:lpstr>
      <vt:lpstr>SISTEM PEMBELAJARAN</vt:lpstr>
      <vt:lpstr>Slide 16</vt:lpstr>
      <vt:lpstr>PENETAPAN TEMA, SUBTEMA DAN KD</vt:lpstr>
      <vt:lpstr>KEGIATAN WORKSHOP SSP</vt:lpstr>
      <vt:lpstr>Slide 19</vt:lpstr>
      <vt:lpstr>Slide 20</vt:lpstr>
      <vt:lpstr>PRAKTIK MENGAJAR MANDIRI (PMM)</vt:lpstr>
      <vt:lpstr>Slide 22</vt:lpstr>
      <vt:lpstr>PENILAIAN WORKSHOP (W)</vt:lpstr>
      <vt:lpstr>PENILAIAN WORKSHOP</vt:lpstr>
      <vt:lpstr>PENILAIAN PMM (P) Kriteria kelulusan PMM minimal B (3,0)</vt:lpstr>
      <vt:lpstr>PENILAIAN PMM</vt:lpstr>
      <vt:lpstr>PENILAIAN UJIAN TULIS (UT)</vt:lpstr>
      <vt:lpstr>Slide 28</vt:lpstr>
      <vt:lpstr>PENILAIAN UJI KINERJA (UK)</vt:lpstr>
      <vt:lpstr>NILAI KELULUSAN PPG</vt:lpstr>
      <vt:lpstr>PENILAIAN KEGIATAN HIDUP BERASRAMA (KHA)</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PROFESI GURU TERINTEGRASI</dc:title>
  <dc:creator>pgsd fip upi</dc:creator>
  <cp:lastModifiedBy>pgsd fip upi</cp:lastModifiedBy>
  <cp:revision>97</cp:revision>
  <dcterms:created xsi:type="dcterms:W3CDTF">2011-11-09T02:39:50Z</dcterms:created>
  <dcterms:modified xsi:type="dcterms:W3CDTF">2016-06-28T02:15:13Z</dcterms:modified>
</cp:coreProperties>
</file>