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56" r:id="rId3"/>
    <p:sldId id="257" r:id="rId4"/>
    <p:sldId id="258" r:id="rId5"/>
    <p:sldId id="259" r:id="rId6"/>
    <p:sldId id="261" r:id="rId7"/>
    <p:sldId id="262" r:id="rId8"/>
    <p:sldId id="263" r:id="rId9"/>
    <p:sldId id="264" r:id="rId10"/>
    <p:sldId id="265" r:id="rId11"/>
    <p:sldId id="283" r:id="rId12"/>
    <p:sldId id="266" r:id="rId13"/>
    <p:sldId id="267" r:id="rId14"/>
    <p:sldId id="287" r:id="rId15"/>
    <p:sldId id="272" r:id="rId16"/>
    <p:sldId id="285" r:id="rId17"/>
    <p:sldId id="271" r:id="rId18"/>
    <p:sldId id="281" r:id="rId19"/>
    <p:sldId id="274" r:id="rId20"/>
    <p:sldId id="275" r:id="rId21"/>
    <p:sldId id="282" r:id="rId22"/>
    <p:sldId id="276" r:id="rId23"/>
    <p:sldId id="277" r:id="rId24"/>
    <p:sldId id="278" r:id="rId25"/>
    <p:sldId id="273" r:id="rId26"/>
    <p:sldId id="279" r:id="rId27"/>
    <p:sldId id="280"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98B4F1-E46B-4D35-8392-FA321179041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d-ID"/>
        </a:p>
      </dgm:t>
    </dgm:pt>
    <dgm:pt modelId="{C5886F24-392E-4FAE-A7B1-274F2373D361}">
      <dgm:prSet phldrT="[Text]" custT="1"/>
      <dgm:spPr/>
      <dgm:t>
        <a:bodyPr/>
        <a:lstStyle/>
        <a:p>
          <a:r>
            <a:rPr lang="id-ID" sz="1600" dirty="0" smtClean="0"/>
            <a:t>Praktik Eksploratif Penguasaan Bidang Studi dan Teori Kompetensi  dan Refleksinya</a:t>
          </a:r>
        </a:p>
        <a:p>
          <a:r>
            <a:rPr lang="id-ID" sz="1600" dirty="0" smtClean="0"/>
            <a:t>(3 hari)</a:t>
          </a:r>
          <a:endParaRPr lang="id-ID" sz="1600" dirty="0"/>
        </a:p>
      </dgm:t>
    </dgm:pt>
    <dgm:pt modelId="{9526B11C-07FE-4AEC-AB75-D8A661DFE064}" type="parTrans" cxnId="{B8FFCC98-BD85-4CE0-8A6C-2C42F98BBEB9}">
      <dgm:prSet/>
      <dgm:spPr/>
      <dgm:t>
        <a:bodyPr/>
        <a:lstStyle/>
        <a:p>
          <a:endParaRPr lang="id-ID"/>
        </a:p>
      </dgm:t>
    </dgm:pt>
    <dgm:pt modelId="{A17C847D-5606-4A42-8B02-9A4E387F0E74}" type="sibTrans" cxnId="{B8FFCC98-BD85-4CE0-8A6C-2C42F98BBEB9}">
      <dgm:prSet/>
      <dgm:spPr/>
      <dgm:t>
        <a:bodyPr/>
        <a:lstStyle/>
        <a:p>
          <a:endParaRPr lang="id-ID"/>
        </a:p>
      </dgm:t>
    </dgm:pt>
    <dgm:pt modelId="{62459E25-FC81-4764-BDA1-47B083869577}">
      <dgm:prSet phldrT="[Text]" custT="1"/>
      <dgm:spPr/>
      <dgm:t>
        <a:bodyPr/>
        <a:lstStyle/>
        <a:p>
          <a:r>
            <a:rPr lang="id-ID" sz="1400" dirty="0" smtClean="0"/>
            <a:t>Praktik Eksploratif Penguasaan Teori Pembelajaran-Pedagogi dan Refleksinya (2 hari)</a:t>
          </a:r>
          <a:endParaRPr lang="id-ID" sz="1400" dirty="0"/>
        </a:p>
      </dgm:t>
    </dgm:pt>
    <dgm:pt modelId="{E8AE262D-CF32-4CC2-A53C-60FCEC2BFC76}" type="parTrans" cxnId="{19EFE16A-34D8-4850-99A5-3556628025A4}">
      <dgm:prSet/>
      <dgm:spPr/>
      <dgm:t>
        <a:bodyPr/>
        <a:lstStyle/>
        <a:p>
          <a:endParaRPr lang="id-ID"/>
        </a:p>
      </dgm:t>
    </dgm:pt>
    <dgm:pt modelId="{93A5899B-C377-46C6-BCA8-A07CC2AE3143}" type="sibTrans" cxnId="{19EFE16A-34D8-4850-99A5-3556628025A4}">
      <dgm:prSet/>
      <dgm:spPr/>
      <dgm:t>
        <a:bodyPr/>
        <a:lstStyle/>
        <a:p>
          <a:endParaRPr lang="id-ID"/>
        </a:p>
      </dgm:t>
    </dgm:pt>
    <dgm:pt modelId="{0BD3241C-0AAB-4DAE-85BF-A1AC3DE4E40C}">
      <dgm:prSet phldrT="[Text]" custT="1"/>
      <dgm:spPr/>
      <dgm:t>
        <a:bodyPr/>
        <a:lstStyle/>
        <a:p>
          <a:r>
            <a:rPr lang="id-ID" sz="1400" dirty="0" smtClean="0"/>
            <a:t>Praktik Eksploratif Penguasaan Evaluasi Belajar dan Refleksinya (2 hari)</a:t>
          </a:r>
          <a:endParaRPr lang="id-ID" sz="1400" dirty="0"/>
        </a:p>
      </dgm:t>
    </dgm:pt>
    <dgm:pt modelId="{350044A6-4FAC-4EA6-8936-57BEA497F6CC}" type="parTrans" cxnId="{220C95B3-3338-457F-9862-E1EC82746529}">
      <dgm:prSet/>
      <dgm:spPr/>
      <dgm:t>
        <a:bodyPr/>
        <a:lstStyle/>
        <a:p>
          <a:endParaRPr lang="id-ID"/>
        </a:p>
      </dgm:t>
    </dgm:pt>
    <dgm:pt modelId="{B845F462-6346-4F80-B37C-80F04383C0CD}" type="sibTrans" cxnId="{220C95B3-3338-457F-9862-E1EC82746529}">
      <dgm:prSet/>
      <dgm:spPr/>
      <dgm:t>
        <a:bodyPr/>
        <a:lstStyle/>
        <a:p>
          <a:endParaRPr lang="id-ID"/>
        </a:p>
      </dgm:t>
    </dgm:pt>
    <dgm:pt modelId="{262A8B3B-446F-4225-9C88-DD4770459B79}">
      <dgm:prSet phldrT="[Text]" custT="1"/>
      <dgm:spPr/>
      <dgm:t>
        <a:bodyPr/>
        <a:lstStyle/>
        <a:p>
          <a:r>
            <a:rPr lang="id-ID" sz="1600" i="0" dirty="0" smtClean="0"/>
            <a:t>Praktik</a:t>
          </a:r>
          <a:r>
            <a:rPr lang="id-ID" sz="1600" i="1" dirty="0" smtClean="0"/>
            <a:t> </a:t>
          </a:r>
          <a:r>
            <a:rPr lang="id-ID" sz="1600" i="0" dirty="0" smtClean="0"/>
            <a:t>Eksploratif </a:t>
          </a:r>
          <a:r>
            <a:rPr lang="id-ID" sz="1600" i="1" dirty="0" smtClean="0"/>
            <a:t>Microteaching </a:t>
          </a:r>
          <a:r>
            <a:rPr lang="id-ID" sz="1600" i="0" dirty="0" smtClean="0"/>
            <a:t>dan</a:t>
          </a:r>
          <a:r>
            <a:rPr lang="id-ID" sz="1600" i="1" dirty="0" smtClean="0"/>
            <a:t> </a:t>
          </a:r>
          <a:r>
            <a:rPr lang="id-ID" sz="1600" i="0" dirty="0" smtClean="0"/>
            <a:t>Refleksinya</a:t>
          </a:r>
          <a:r>
            <a:rPr lang="id-ID" sz="1600" i="1" dirty="0" smtClean="0"/>
            <a:t> </a:t>
          </a:r>
          <a:r>
            <a:rPr lang="id-ID" sz="1600" i="0" dirty="0" smtClean="0"/>
            <a:t>(2 hari)</a:t>
          </a:r>
          <a:endParaRPr lang="id-ID" sz="1600" i="0" dirty="0"/>
        </a:p>
      </dgm:t>
    </dgm:pt>
    <dgm:pt modelId="{36B121B3-37B2-4D18-913C-1CF091699590}" type="parTrans" cxnId="{F7E2D237-0219-44F4-B96F-ECA1A637EFE7}">
      <dgm:prSet/>
      <dgm:spPr/>
      <dgm:t>
        <a:bodyPr/>
        <a:lstStyle/>
        <a:p>
          <a:endParaRPr lang="id-ID"/>
        </a:p>
      </dgm:t>
    </dgm:pt>
    <dgm:pt modelId="{D0D099D1-9BBB-400D-91D0-3B46D031B71F}" type="sibTrans" cxnId="{F7E2D237-0219-44F4-B96F-ECA1A637EFE7}">
      <dgm:prSet/>
      <dgm:spPr/>
      <dgm:t>
        <a:bodyPr/>
        <a:lstStyle/>
        <a:p>
          <a:endParaRPr lang="id-ID"/>
        </a:p>
      </dgm:t>
    </dgm:pt>
    <dgm:pt modelId="{7457F515-08D2-403E-8DA6-6716C0FA8AB7}">
      <dgm:prSet phldrT="[Text]" custT="1"/>
      <dgm:spPr/>
      <dgm:t>
        <a:bodyPr/>
        <a:lstStyle/>
        <a:p>
          <a:r>
            <a:rPr lang="id-ID" sz="1400" dirty="0" smtClean="0"/>
            <a:t>Perbaikan Perangkat Pembelajaran dan Validasi                        (1 hari)</a:t>
          </a:r>
          <a:endParaRPr lang="id-ID" sz="1400" dirty="0"/>
        </a:p>
      </dgm:t>
    </dgm:pt>
    <dgm:pt modelId="{4319040E-E725-4F16-A96C-5B65F057DA88}" type="parTrans" cxnId="{BBD4AFE6-7349-4921-BB7F-80B13CE721DD}">
      <dgm:prSet/>
      <dgm:spPr/>
      <dgm:t>
        <a:bodyPr/>
        <a:lstStyle/>
        <a:p>
          <a:endParaRPr lang="id-ID"/>
        </a:p>
      </dgm:t>
    </dgm:pt>
    <dgm:pt modelId="{CCBEBF22-170E-4A22-A10E-6C0167843462}" type="sibTrans" cxnId="{BBD4AFE6-7349-4921-BB7F-80B13CE721DD}">
      <dgm:prSet/>
      <dgm:spPr/>
      <dgm:t>
        <a:bodyPr/>
        <a:lstStyle/>
        <a:p>
          <a:endParaRPr lang="id-ID"/>
        </a:p>
      </dgm:t>
    </dgm:pt>
    <dgm:pt modelId="{25528006-6C53-49A0-B40D-8F4C7484B640}">
      <dgm:prSet custT="1"/>
      <dgm:spPr/>
      <dgm:t>
        <a:bodyPr/>
        <a:lstStyle/>
        <a:p>
          <a:r>
            <a:rPr lang="id-ID" sz="1400" dirty="0" smtClean="0"/>
            <a:t>Praktik Eksploratif     BK SD dan PTK dan Refleksinya        (2 hari)</a:t>
          </a:r>
          <a:endParaRPr lang="id-ID" sz="1400" dirty="0"/>
        </a:p>
      </dgm:t>
    </dgm:pt>
    <dgm:pt modelId="{DE94963A-84F7-473D-A496-1E3C3EAAC8F5}" type="parTrans" cxnId="{20A35807-8D6E-47DD-96BE-6447D3A013BE}">
      <dgm:prSet/>
      <dgm:spPr/>
      <dgm:t>
        <a:bodyPr/>
        <a:lstStyle/>
        <a:p>
          <a:endParaRPr lang="id-ID"/>
        </a:p>
      </dgm:t>
    </dgm:pt>
    <dgm:pt modelId="{D1549FAD-7093-47C6-9BE3-513B67EDC43A}" type="sibTrans" cxnId="{20A35807-8D6E-47DD-96BE-6447D3A013BE}">
      <dgm:prSet/>
      <dgm:spPr/>
      <dgm:t>
        <a:bodyPr/>
        <a:lstStyle/>
        <a:p>
          <a:endParaRPr lang="id-ID"/>
        </a:p>
      </dgm:t>
    </dgm:pt>
    <dgm:pt modelId="{F290E00A-C710-4419-976A-040A00897482}" type="pres">
      <dgm:prSet presAssocID="{2F98B4F1-E46B-4D35-8392-FA3211790414}" presName="cycle" presStyleCnt="0">
        <dgm:presLayoutVars>
          <dgm:dir/>
          <dgm:resizeHandles val="exact"/>
        </dgm:presLayoutVars>
      </dgm:prSet>
      <dgm:spPr/>
      <dgm:t>
        <a:bodyPr/>
        <a:lstStyle/>
        <a:p>
          <a:endParaRPr lang="id-ID"/>
        </a:p>
      </dgm:t>
    </dgm:pt>
    <dgm:pt modelId="{52AD7E00-AA6E-4566-81CE-810308C6FFD6}" type="pres">
      <dgm:prSet presAssocID="{C5886F24-392E-4FAE-A7B1-274F2373D361}" presName="node" presStyleLbl="node1" presStyleIdx="0" presStyleCnt="6" custScaleX="313184" custScaleY="126184">
        <dgm:presLayoutVars>
          <dgm:bulletEnabled val="1"/>
        </dgm:presLayoutVars>
      </dgm:prSet>
      <dgm:spPr/>
      <dgm:t>
        <a:bodyPr/>
        <a:lstStyle/>
        <a:p>
          <a:endParaRPr lang="id-ID"/>
        </a:p>
      </dgm:t>
    </dgm:pt>
    <dgm:pt modelId="{8F575F35-AC88-422D-AFEA-7FEF14237AE6}" type="pres">
      <dgm:prSet presAssocID="{A17C847D-5606-4A42-8B02-9A4E387F0E74}" presName="sibTrans" presStyleLbl="sibTrans2D1" presStyleIdx="0" presStyleCnt="6" custScaleX="221442" custLinFactX="48656" custLinFactNeighborX="100000" custLinFactNeighborY="-40762"/>
      <dgm:spPr/>
      <dgm:t>
        <a:bodyPr/>
        <a:lstStyle/>
        <a:p>
          <a:endParaRPr lang="id-ID"/>
        </a:p>
      </dgm:t>
    </dgm:pt>
    <dgm:pt modelId="{F3A7B9ED-1876-43CD-AC1B-7FEEFAD1E89A}" type="pres">
      <dgm:prSet presAssocID="{A17C847D-5606-4A42-8B02-9A4E387F0E74}" presName="connectorText" presStyleLbl="sibTrans2D1" presStyleIdx="0" presStyleCnt="6"/>
      <dgm:spPr/>
      <dgm:t>
        <a:bodyPr/>
        <a:lstStyle/>
        <a:p>
          <a:endParaRPr lang="id-ID"/>
        </a:p>
      </dgm:t>
    </dgm:pt>
    <dgm:pt modelId="{43858C7A-AFF0-4AD3-AB15-D8354C6EBC9A}" type="pres">
      <dgm:prSet presAssocID="{62459E25-FC81-4764-BDA1-47B083869577}" presName="node" presStyleLbl="node1" presStyleIdx="1" presStyleCnt="6" custScaleX="249098" custScaleY="108923" custRadScaleRad="158439" custRadScaleInc="49108">
        <dgm:presLayoutVars>
          <dgm:bulletEnabled val="1"/>
        </dgm:presLayoutVars>
      </dgm:prSet>
      <dgm:spPr/>
      <dgm:t>
        <a:bodyPr/>
        <a:lstStyle/>
        <a:p>
          <a:endParaRPr lang="id-ID"/>
        </a:p>
      </dgm:t>
    </dgm:pt>
    <dgm:pt modelId="{F488A443-4742-40A8-BF96-7A828F787FDE}" type="pres">
      <dgm:prSet presAssocID="{93A5899B-C377-46C6-BCA8-A07CC2AE3143}" presName="sibTrans" presStyleLbl="sibTrans2D1" presStyleIdx="1" presStyleCnt="6" custScaleX="218789" custLinFactX="30138" custLinFactNeighborX="100000" custLinFactNeighborY="26487"/>
      <dgm:spPr/>
      <dgm:t>
        <a:bodyPr/>
        <a:lstStyle/>
        <a:p>
          <a:endParaRPr lang="id-ID"/>
        </a:p>
      </dgm:t>
    </dgm:pt>
    <dgm:pt modelId="{8EAAFB27-67C6-475A-8638-0C6B8F0F8093}" type="pres">
      <dgm:prSet presAssocID="{93A5899B-C377-46C6-BCA8-A07CC2AE3143}" presName="connectorText" presStyleLbl="sibTrans2D1" presStyleIdx="1" presStyleCnt="6"/>
      <dgm:spPr/>
      <dgm:t>
        <a:bodyPr/>
        <a:lstStyle/>
        <a:p>
          <a:endParaRPr lang="id-ID"/>
        </a:p>
      </dgm:t>
    </dgm:pt>
    <dgm:pt modelId="{1F983387-44E1-4C23-B46E-9973D1B38702}" type="pres">
      <dgm:prSet presAssocID="{0BD3241C-0AAB-4DAE-85BF-A1AC3DE4E40C}" presName="node" presStyleLbl="node1" presStyleIdx="2" presStyleCnt="6" custScaleX="278321" custRadScaleRad="153786" custRadScaleInc="-28466">
        <dgm:presLayoutVars>
          <dgm:bulletEnabled val="1"/>
        </dgm:presLayoutVars>
      </dgm:prSet>
      <dgm:spPr/>
      <dgm:t>
        <a:bodyPr/>
        <a:lstStyle/>
        <a:p>
          <a:endParaRPr lang="id-ID"/>
        </a:p>
      </dgm:t>
    </dgm:pt>
    <dgm:pt modelId="{3D4607DA-AC51-4D3F-8D6C-0769739E8545}" type="pres">
      <dgm:prSet presAssocID="{B845F462-6346-4F80-B37C-80F04383C0CD}" presName="sibTrans" presStyleLbl="sibTrans2D1" presStyleIdx="2" presStyleCnt="6" custScaleX="165442"/>
      <dgm:spPr/>
      <dgm:t>
        <a:bodyPr/>
        <a:lstStyle/>
        <a:p>
          <a:endParaRPr lang="id-ID"/>
        </a:p>
      </dgm:t>
    </dgm:pt>
    <dgm:pt modelId="{5CA23302-247C-4B5F-B11A-69100C9D6321}" type="pres">
      <dgm:prSet presAssocID="{B845F462-6346-4F80-B37C-80F04383C0CD}" presName="connectorText" presStyleLbl="sibTrans2D1" presStyleIdx="2" presStyleCnt="6"/>
      <dgm:spPr/>
      <dgm:t>
        <a:bodyPr/>
        <a:lstStyle/>
        <a:p>
          <a:endParaRPr lang="id-ID"/>
        </a:p>
      </dgm:t>
    </dgm:pt>
    <dgm:pt modelId="{8FEE9034-C51D-4B37-A658-37C888059C7A}" type="pres">
      <dgm:prSet presAssocID="{25528006-6C53-49A0-B40D-8F4C7484B640}" presName="node" presStyleLbl="node1" presStyleIdx="3" presStyleCnt="6" custScaleX="152958">
        <dgm:presLayoutVars>
          <dgm:bulletEnabled val="1"/>
        </dgm:presLayoutVars>
      </dgm:prSet>
      <dgm:spPr/>
      <dgm:t>
        <a:bodyPr/>
        <a:lstStyle/>
        <a:p>
          <a:endParaRPr lang="id-ID"/>
        </a:p>
      </dgm:t>
    </dgm:pt>
    <dgm:pt modelId="{647F5533-8EC2-4704-85CA-88A2B1BF4D8E}" type="pres">
      <dgm:prSet presAssocID="{D1549FAD-7093-47C6-9BE3-513B67EDC43A}" presName="sibTrans" presStyleLbl="sibTrans2D1" presStyleIdx="3" presStyleCnt="6"/>
      <dgm:spPr/>
      <dgm:t>
        <a:bodyPr/>
        <a:lstStyle/>
        <a:p>
          <a:endParaRPr lang="id-ID"/>
        </a:p>
      </dgm:t>
    </dgm:pt>
    <dgm:pt modelId="{5B108776-4AA2-4428-A176-9045E71C6D42}" type="pres">
      <dgm:prSet presAssocID="{D1549FAD-7093-47C6-9BE3-513B67EDC43A}" presName="connectorText" presStyleLbl="sibTrans2D1" presStyleIdx="3" presStyleCnt="6"/>
      <dgm:spPr/>
      <dgm:t>
        <a:bodyPr/>
        <a:lstStyle/>
        <a:p>
          <a:endParaRPr lang="id-ID"/>
        </a:p>
      </dgm:t>
    </dgm:pt>
    <dgm:pt modelId="{679600DA-AE0C-42BA-9FC6-88830B5F89E8}" type="pres">
      <dgm:prSet presAssocID="{262A8B3B-446F-4225-9C88-DD4770459B79}" presName="node" presStyleLbl="node1" presStyleIdx="4" presStyleCnt="6" custScaleX="192352" custScaleY="128217" custRadScaleRad="118519" custRadScaleInc="29911">
        <dgm:presLayoutVars>
          <dgm:bulletEnabled val="1"/>
        </dgm:presLayoutVars>
      </dgm:prSet>
      <dgm:spPr/>
      <dgm:t>
        <a:bodyPr/>
        <a:lstStyle/>
        <a:p>
          <a:endParaRPr lang="id-ID"/>
        </a:p>
      </dgm:t>
    </dgm:pt>
    <dgm:pt modelId="{7AD9ECA8-E285-483D-A671-D78CFD78A137}" type="pres">
      <dgm:prSet presAssocID="{D0D099D1-9BBB-400D-91D0-3B46D031B71F}" presName="sibTrans" presStyleLbl="sibTrans2D1" presStyleIdx="4" presStyleCnt="6" custScaleX="198448" custLinFactX="-21708" custLinFactNeighborX="-100000" custLinFactNeighborY="-3908"/>
      <dgm:spPr/>
      <dgm:t>
        <a:bodyPr/>
        <a:lstStyle/>
        <a:p>
          <a:endParaRPr lang="id-ID"/>
        </a:p>
      </dgm:t>
    </dgm:pt>
    <dgm:pt modelId="{AC8F66E8-D50E-41B6-8742-85C390957095}" type="pres">
      <dgm:prSet presAssocID="{D0D099D1-9BBB-400D-91D0-3B46D031B71F}" presName="connectorText" presStyleLbl="sibTrans2D1" presStyleIdx="4" presStyleCnt="6"/>
      <dgm:spPr/>
      <dgm:t>
        <a:bodyPr/>
        <a:lstStyle/>
        <a:p>
          <a:endParaRPr lang="id-ID"/>
        </a:p>
      </dgm:t>
    </dgm:pt>
    <dgm:pt modelId="{5CDE91A8-3EA7-40F0-9B32-721F9826535A}" type="pres">
      <dgm:prSet presAssocID="{7457F515-08D2-403E-8DA6-6716C0FA8AB7}" presName="node" presStyleLbl="node1" presStyleIdx="5" presStyleCnt="6" custScaleX="187297" custRadScaleRad="165321" custRadScaleInc="-44987">
        <dgm:presLayoutVars>
          <dgm:bulletEnabled val="1"/>
        </dgm:presLayoutVars>
      </dgm:prSet>
      <dgm:spPr/>
      <dgm:t>
        <a:bodyPr/>
        <a:lstStyle/>
        <a:p>
          <a:endParaRPr lang="id-ID"/>
        </a:p>
      </dgm:t>
    </dgm:pt>
    <dgm:pt modelId="{AD675740-8789-48BF-B887-54667847A239}" type="pres">
      <dgm:prSet presAssocID="{CCBEBF22-170E-4A22-A10E-6C0167843462}" presName="sibTrans" presStyleLbl="sibTrans2D1" presStyleIdx="5" presStyleCnt="6" custScaleX="324084" custLinFactX="-100000" custLinFactNeighborX="-166551" custLinFactNeighborY="-71078"/>
      <dgm:spPr/>
      <dgm:t>
        <a:bodyPr/>
        <a:lstStyle/>
        <a:p>
          <a:endParaRPr lang="id-ID"/>
        </a:p>
      </dgm:t>
    </dgm:pt>
    <dgm:pt modelId="{AC437783-2FE3-45CC-887E-ADA602F1F37E}" type="pres">
      <dgm:prSet presAssocID="{CCBEBF22-170E-4A22-A10E-6C0167843462}" presName="connectorText" presStyleLbl="sibTrans2D1" presStyleIdx="5" presStyleCnt="6"/>
      <dgm:spPr/>
      <dgm:t>
        <a:bodyPr/>
        <a:lstStyle/>
        <a:p>
          <a:endParaRPr lang="id-ID"/>
        </a:p>
      </dgm:t>
    </dgm:pt>
  </dgm:ptLst>
  <dgm:cxnLst>
    <dgm:cxn modelId="{F8CCD427-01E7-47DE-A7F0-67FAD32789F1}" type="presOf" srcId="{62459E25-FC81-4764-BDA1-47B083869577}" destId="{43858C7A-AFF0-4AD3-AB15-D8354C6EBC9A}" srcOrd="0" destOrd="0" presId="urn:microsoft.com/office/officeart/2005/8/layout/cycle2"/>
    <dgm:cxn modelId="{C07F16CD-61DD-4708-A2F2-3BF8BD913273}" type="presOf" srcId="{B845F462-6346-4F80-B37C-80F04383C0CD}" destId="{5CA23302-247C-4B5F-B11A-69100C9D6321}" srcOrd="1" destOrd="0" presId="urn:microsoft.com/office/officeart/2005/8/layout/cycle2"/>
    <dgm:cxn modelId="{9E39349A-D76F-4CBB-9FE8-927D7C5F7194}" type="presOf" srcId="{25528006-6C53-49A0-B40D-8F4C7484B640}" destId="{8FEE9034-C51D-4B37-A658-37C888059C7A}" srcOrd="0" destOrd="0" presId="urn:microsoft.com/office/officeart/2005/8/layout/cycle2"/>
    <dgm:cxn modelId="{63CEB577-2A05-4BFE-A38A-2370C797B504}" type="presOf" srcId="{93A5899B-C377-46C6-BCA8-A07CC2AE3143}" destId="{F488A443-4742-40A8-BF96-7A828F787FDE}" srcOrd="0" destOrd="0" presId="urn:microsoft.com/office/officeart/2005/8/layout/cycle2"/>
    <dgm:cxn modelId="{19EFE16A-34D8-4850-99A5-3556628025A4}" srcId="{2F98B4F1-E46B-4D35-8392-FA3211790414}" destId="{62459E25-FC81-4764-BDA1-47B083869577}" srcOrd="1" destOrd="0" parTransId="{E8AE262D-CF32-4CC2-A53C-60FCEC2BFC76}" sibTransId="{93A5899B-C377-46C6-BCA8-A07CC2AE3143}"/>
    <dgm:cxn modelId="{F7E2D237-0219-44F4-B96F-ECA1A637EFE7}" srcId="{2F98B4F1-E46B-4D35-8392-FA3211790414}" destId="{262A8B3B-446F-4225-9C88-DD4770459B79}" srcOrd="4" destOrd="0" parTransId="{36B121B3-37B2-4D18-913C-1CF091699590}" sibTransId="{D0D099D1-9BBB-400D-91D0-3B46D031B71F}"/>
    <dgm:cxn modelId="{B8FFCC98-BD85-4CE0-8A6C-2C42F98BBEB9}" srcId="{2F98B4F1-E46B-4D35-8392-FA3211790414}" destId="{C5886F24-392E-4FAE-A7B1-274F2373D361}" srcOrd="0" destOrd="0" parTransId="{9526B11C-07FE-4AEC-AB75-D8A661DFE064}" sibTransId="{A17C847D-5606-4A42-8B02-9A4E387F0E74}"/>
    <dgm:cxn modelId="{220C95B3-3338-457F-9862-E1EC82746529}" srcId="{2F98B4F1-E46B-4D35-8392-FA3211790414}" destId="{0BD3241C-0AAB-4DAE-85BF-A1AC3DE4E40C}" srcOrd="2" destOrd="0" parTransId="{350044A6-4FAC-4EA6-8936-57BEA497F6CC}" sibTransId="{B845F462-6346-4F80-B37C-80F04383C0CD}"/>
    <dgm:cxn modelId="{2B035565-BB86-4AB0-B37C-E2E756C33609}" type="presOf" srcId="{B845F462-6346-4F80-B37C-80F04383C0CD}" destId="{3D4607DA-AC51-4D3F-8D6C-0769739E8545}" srcOrd="0" destOrd="0" presId="urn:microsoft.com/office/officeart/2005/8/layout/cycle2"/>
    <dgm:cxn modelId="{BBD4AFE6-7349-4921-BB7F-80B13CE721DD}" srcId="{2F98B4F1-E46B-4D35-8392-FA3211790414}" destId="{7457F515-08D2-403E-8DA6-6716C0FA8AB7}" srcOrd="5" destOrd="0" parTransId="{4319040E-E725-4F16-A96C-5B65F057DA88}" sibTransId="{CCBEBF22-170E-4A22-A10E-6C0167843462}"/>
    <dgm:cxn modelId="{DE3ECE86-ABBD-428D-B986-24694E3424B6}" type="presOf" srcId="{CCBEBF22-170E-4A22-A10E-6C0167843462}" destId="{AC437783-2FE3-45CC-887E-ADA602F1F37E}" srcOrd="1" destOrd="0" presId="urn:microsoft.com/office/officeart/2005/8/layout/cycle2"/>
    <dgm:cxn modelId="{2D8BDDA2-0C61-46E3-B7F4-492297CB23B6}" type="presOf" srcId="{262A8B3B-446F-4225-9C88-DD4770459B79}" destId="{679600DA-AE0C-42BA-9FC6-88830B5F89E8}" srcOrd="0" destOrd="0" presId="urn:microsoft.com/office/officeart/2005/8/layout/cycle2"/>
    <dgm:cxn modelId="{DDF448BC-FDEF-4ACA-A274-A754739073EB}" type="presOf" srcId="{C5886F24-392E-4FAE-A7B1-274F2373D361}" destId="{52AD7E00-AA6E-4566-81CE-810308C6FFD6}" srcOrd="0" destOrd="0" presId="urn:microsoft.com/office/officeart/2005/8/layout/cycle2"/>
    <dgm:cxn modelId="{906E0738-5E37-4208-9A1F-9B3708CE5BDB}" type="presOf" srcId="{D1549FAD-7093-47C6-9BE3-513B67EDC43A}" destId="{5B108776-4AA2-4428-A176-9045E71C6D42}" srcOrd="1" destOrd="0" presId="urn:microsoft.com/office/officeart/2005/8/layout/cycle2"/>
    <dgm:cxn modelId="{CF84AEB5-0801-4655-B87E-E6E861D024A6}" type="presOf" srcId="{0BD3241C-0AAB-4DAE-85BF-A1AC3DE4E40C}" destId="{1F983387-44E1-4C23-B46E-9973D1B38702}" srcOrd="0" destOrd="0" presId="urn:microsoft.com/office/officeart/2005/8/layout/cycle2"/>
    <dgm:cxn modelId="{8D16984B-F5C9-44D9-A5E5-CB4A223F4ED3}" type="presOf" srcId="{D0D099D1-9BBB-400D-91D0-3B46D031B71F}" destId="{AC8F66E8-D50E-41B6-8742-85C390957095}" srcOrd="1" destOrd="0" presId="urn:microsoft.com/office/officeart/2005/8/layout/cycle2"/>
    <dgm:cxn modelId="{3AAB1F62-FF22-4DF4-AFD4-8F2A22DD6BEA}" type="presOf" srcId="{A17C847D-5606-4A42-8B02-9A4E387F0E74}" destId="{8F575F35-AC88-422D-AFEA-7FEF14237AE6}" srcOrd="0" destOrd="0" presId="urn:microsoft.com/office/officeart/2005/8/layout/cycle2"/>
    <dgm:cxn modelId="{4E81D68C-6E29-47AB-934C-057D9FC143E8}" type="presOf" srcId="{D0D099D1-9BBB-400D-91D0-3B46D031B71F}" destId="{7AD9ECA8-E285-483D-A671-D78CFD78A137}" srcOrd="0" destOrd="0" presId="urn:microsoft.com/office/officeart/2005/8/layout/cycle2"/>
    <dgm:cxn modelId="{20A35807-8D6E-47DD-96BE-6447D3A013BE}" srcId="{2F98B4F1-E46B-4D35-8392-FA3211790414}" destId="{25528006-6C53-49A0-B40D-8F4C7484B640}" srcOrd="3" destOrd="0" parTransId="{DE94963A-84F7-473D-A496-1E3C3EAAC8F5}" sibTransId="{D1549FAD-7093-47C6-9BE3-513B67EDC43A}"/>
    <dgm:cxn modelId="{DF856195-6809-4209-AF5C-CE44ECC8E71D}" type="presOf" srcId="{D1549FAD-7093-47C6-9BE3-513B67EDC43A}" destId="{647F5533-8EC2-4704-85CA-88A2B1BF4D8E}" srcOrd="0" destOrd="0" presId="urn:microsoft.com/office/officeart/2005/8/layout/cycle2"/>
    <dgm:cxn modelId="{26CE75CA-666E-4C00-91B1-979FBD1BC2C7}" type="presOf" srcId="{CCBEBF22-170E-4A22-A10E-6C0167843462}" destId="{AD675740-8789-48BF-B887-54667847A239}" srcOrd="0" destOrd="0" presId="urn:microsoft.com/office/officeart/2005/8/layout/cycle2"/>
    <dgm:cxn modelId="{E611AFEF-3D86-4502-9EFA-F0025FC25FB0}" type="presOf" srcId="{7457F515-08D2-403E-8DA6-6716C0FA8AB7}" destId="{5CDE91A8-3EA7-40F0-9B32-721F9826535A}" srcOrd="0" destOrd="0" presId="urn:microsoft.com/office/officeart/2005/8/layout/cycle2"/>
    <dgm:cxn modelId="{5AC15E7B-C4B4-46D0-8AFC-7305D452D242}" type="presOf" srcId="{2F98B4F1-E46B-4D35-8392-FA3211790414}" destId="{F290E00A-C710-4419-976A-040A00897482}" srcOrd="0" destOrd="0" presId="urn:microsoft.com/office/officeart/2005/8/layout/cycle2"/>
    <dgm:cxn modelId="{A00B3662-4E94-438F-9BD9-9F28FEE16497}" type="presOf" srcId="{93A5899B-C377-46C6-BCA8-A07CC2AE3143}" destId="{8EAAFB27-67C6-475A-8638-0C6B8F0F8093}" srcOrd="1" destOrd="0" presId="urn:microsoft.com/office/officeart/2005/8/layout/cycle2"/>
    <dgm:cxn modelId="{D65408BC-B4CE-4180-AE91-64B9AE0E1D80}" type="presOf" srcId="{A17C847D-5606-4A42-8B02-9A4E387F0E74}" destId="{F3A7B9ED-1876-43CD-AC1B-7FEEFAD1E89A}" srcOrd="1" destOrd="0" presId="urn:microsoft.com/office/officeart/2005/8/layout/cycle2"/>
    <dgm:cxn modelId="{9786AF2E-C17F-4217-8AD1-CDAD2EB04B62}" type="presParOf" srcId="{F290E00A-C710-4419-976A-040A00897482}" destId="{52AD7E00-AA6E-4566-81CE-810308C6FFD6}" srcOrd="0" destOrd="0" presId="urn:microsoft.com/office/officeart/2005/8/layout/cycle2"/>
    <dgm:cxn modelId="{872B8AF8-0B43-4AE7-845E-08540C4018C9}" type="presParOf" srcId="{F290E00A-C710-4419-976A-040A00897482}" destId="{8F575F35-AC88-422D-AFEA-7FEF14237AE6}" srcOrd="1" destOrd="0" presId="urn:microsoft.com/office/officeart/2005/8/layout/cycle2"/>
    <dgm:cxn modelId="{C52B766D-70ED-4750-ADC1-D493DABC05E5}" type="presParOf" srcId="{8F575F35-AC88-422D-AFEA-7FEF14237AE6}" destId="{F3A7B9ED-1876-43CD-AC1B-7FEEFAD1E89A}" srcOrd="0" destOrd="0" presId="urn:microsoft.com/office/officeart/2005/8/layout/cycle2"/>
    <dgm:cxn modelId="{1037CFD1-C09E-4675-87FB-931A5F2AE694}" type="presParOf" srcId="{F290E00A-C710-4419-976A-040A00897482}" destId="{43858C7A-AFF0-4AD3-AB15-D8354C6EBC9A}" srcOrd="2" destOrd="0" presId="urn:microsoft.com/office/officeart/2005/8/layout/cycle2"/>
    <dgm:cxn modelId="{915AB47E-BB73-40F0-8BDD-A01B4951F610}" type="presParOf" srcId="{F290E00A-C710-4419-976A-040A00897482}" destId="{F488A443-4742-40A8-BF96-7A828F787FDE}" srcOrd="3" destOrd="0" presId="urn:microsoft.com/office/officeart/2005/8/layout/cycle2"/>
    <dgm:cxn modelId="{C5981619-AB96-43E5-BF73-1C21CB08AD56}" type="presParOf" srcId="{F488A443-4742-40A8-BF96-7A828F787FDE}" destId="{8EAAFB27-67C6-475A-8638-0C6B8F0F8093}" srcOrd="0" destOrd="0" presId="urn:microsoft.com/office/officeart/2005/8/layout/cycle2"/>
    <dgm:cxn modelId="{6EC6D922-DB7B-4822-9A01-0EC49F647B68}" type="presParOf" srcId="{F290E00A-C710-4419-976A-040A00897482}" destId="{1F983387-44E1-4C23-B46E-9973D1B38702}" srcOrd="4" destOrd="0" presId="urn:microsoft.com/office/officeart/2005/8/layout/cycle2"/>
    <dgm:cxn modelId="{9064C107-D470-4229-B000-AEC87335BDCF}" type="presParOf" srcId="{F290E00A-C710-4419-976A-040A00897482}" destId="{3D4607DA-AC51-4D3F-8D6C-0769739E8545}" srcOrd="5" destOrd="0" presId="urn:microsoft.com/office/officeart/2005/8/layout/cycle2"/>
    <dgm:cxn modelId="{D82548C8-F224-4A42-AF1E-6492B06884B4}" type="presParOf" srcId="{3D4607DA-AC51-4D3F-8D6C-0769739E8545}" destId="{5CA23302-247C-4B5F-B11A-69100C9D6321}" srcOrd="0" destOrd="0" presId="urn:microsoft.com/office/officeart/2005/8/layout/cycle2"/>
    <dgm:cxn modelId="{F81A63A2-07D9-42C4-9B7E-9E0564A0F4E5}" type="presParOf" srcId="{F290E00A-C710-4419-976A-040A00897482}" destId="{8FEE9034-C51D-4B37-A658-37C888059C7A}" srcOrd="6" destOrd="0" presId="urn:microsoft.com/office/officeart/2005/8/layout/cycle2"/>
    <dgm:cxn modelId="{1BFE1FDB-F798-498F-9991-0FCBD89DFE7D}" type="presParOf" srcId="{F290E00A-C710-4419-976A-040A00897482}" destId="{647F5533-8EC2-4704-85CA-88A2B1BF4D8E}" srcOrd="7" destOrd="0" presId="urn:microsoft.com/office/officeart/2005/8/layout/cycle2"/>
    <dgm:cxn modelId="{0FEE250B-34E2-4DEE-9FEC-FBDEBC190E12}" type="presParOf" srcId="{647F5533-8EC2-4704-85CA-88A2B1BF4D8E}" destId="{5B108776-4AA2-4428-A176-9045E71C6D42}" srcOrd="0" destOrd="0" presId="urn:microsoft.com/office/officeart/2005/8/layout/cycle2"/>
    <dgm:cxn modelId="{97847D65-E18F-4A5F-BD9F-E589E7E620EF}" type="presParOf" srcId="{F290E00A-C710-4419-976A-040A00897482}" destId="{679600DA-AE0C-42BA-9FC6-88830B5F89E8}" srcOrd="8" destOrd="0" presId="urn:microsoft.com/office/officeart/2005/8/layout/cycle2"/>
    <dgm:cxn modelId="{9BFD8DD2-005E-4EEC-A453-4E9B76802D5A}" type="presParOf" srcId="{F290E00A-C710-4419-976A-040A00897482}" destId="{7AD9ECA8-E285-483D-A671-D78CFD78A137}" srcOrd="9" destOrd="0" presId="urn:microsoft.com/office/officeart/2005/8/layout/cycle2"/>
    <dgm:cxn modelId="{4E9B3690-00AB-47B0-BC20-0585DEE67DB8}" type="presParOf" srcId="{7AD9ECA8-E285-483D-A671-D78CFD78A137}" destId="{AC8F66E8-D50E-41B6-8742-85C390957095}" srcOrd="0" destOrd="0" presId="urn:microsoft.com/office/officeart/2005/8/layout/cycle2"/>
    <dgm:cxn modelId="{0029BC94-C245-46EF-A1B3-FF97FA5D0CD9}" type="presParOf" srcId="{F290E00A-C710-4419-976A-040A00897482}" destId="{5CDE91A8-3EA7-40F0-9B32-721F9826535A}" srcOrd="10" destOrd="0" presId="urn:microsoft.com/office/officeart/2005/8/layout/cycle2"/>
    <dgm:cxn modelId="{84D4B8AF-BB98-4F6B-821F-5876C59266F1}" type="presParOf" srcId="{F290E00A-C710-4419-976A-040A00897482}" destId="{AD675740-8789-48BF-B887-54667847A239}" srcOrd="11" destOrd="0" presId="urn:microsoft.com/office/officeart/2005/8/layout/cycle2"/>
    <dgm:cxn modelId="{938B7BD3-19CD-4130-A462-13C0FA5B86AE}" type="presParOf" srcId="{AD675740-8789-48BF-B887-54667847A239}" destId="{AC437783-2FE3-45CC-887E-ADA602F1F37E}"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5052A9-382B-496C-AC62-6355443A86AF}" type="datetimeFigureOut">
              <a:rPr lang="id-ID" smtClean="0"/>
              <a:pPr/>
              <a:t>22/02/2016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CC270B-609C-42B4-A699-3EB40048007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7CC270B-609C-42B4-A699-3EB400480078}"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5052A9-382B-496C-AC62-6355443A86AF}" type="datetimeFigureOut">
              <a:rPr lang="id-ID" smtClean="0"/>
              <a:pPr/>
              <a:t>22/02/2016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25052A9-382B-496C-AC62-6355443A86AF}" type="datetimeFigureOut">
              <a:rPr lang="id-ID" smtClean="0"/>
              <a:pPr/>
              <a:t>22/02/2016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7CC270B-609C-42B4-A699-3EB40048007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5052A9-382B-496C-AC62-6355443A86AF}" type="datetimeFigureOut">
              <a:rPr lang="id-ID" smtClean="0"/>
              <a:pPr/>
              <a:t>22/02/2016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CC270B-609C-42B4-A699-3EB400480078}"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5052A9-382B-496C-AC62-6355443A86AF}" type="datetimeFigureOut">
              <a:rPr lang="id-ID" smtClean="0"/>
              <a:pPr/>
              <a:t>22/02/2016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CC270B-609C-42B4-A699-3EB40048007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a:bodyPr>
          <a:lstStyle/>
          <a:p>
            <a:pPr algn="ctr">
              <a:buNone/>
            </a:pPr>
            <a:endParaRPr lang="id-ID" sz="3600" dirty="0" smtClean="0"/>
          </a:p>
          <a:p>
            <a:pPr algn="ctr">
              <a:buNone/>
            </a:pPr>
            <a:r>
              <a:rPr lang="id-ID" sz="3600" dirty="0" smtClean="0"/>
              <a:t>SELAMAT DATANG</a:t>
            </a:r>
          </a:p>
          <a:p>
            <a:pPr algn="ctr">
              <a:buNone/>
            </a:pPr>
            <a:r>
              <a:rPr lang="id-ID" sz="3600" dirty="0" smtClean="0"/>
              <a:t>GURU MITRA, DOSEN PEMBIMBING DAN PESERTA PPGT</a:t>
            </a:r>
          </a:p>
          <a:p>
            <a:pPr algn="ctr">
              <a:buNone/>
            </a:pPr>
            <a:endParaRPr lang="id-ID" sz="3600" dirty="0" smtClean="0"/>
          </a:p>
          <a:p>
            <a:pPr algn="ctr">
              <a:buNone/>
            </a:pPr>
            <a:r>
              <a:rPr lang="id-ID" sz="4400" dirty="0" smtClean="0"/>
              <a:t>ORIENTASI PROGRAM PPG PPGT PRODI PGSD FIP UPI</a:t>
            </a:r>
          </a:p>
          <a:p>
            <a:pPr algn="ctr">
              <a:buNone/>
            </a:pPr>
            <a:r>
              <a:rPr lang="id-ID" sz="4400" smtClean="0"/>
              <a:t>2016</a:t>
            </a:r>
            <a:endParaRPr lang="id-ID"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lstStyle/>
          <a:p>
            <a:r>
              <a:rPr lang="id-ID" dirty="0" smtClean="0"/>
              <a:t>POLA BLOK</a:t>
            </a:r>
          </a:p>
          <a:p>
            <a:endParaRPr lang="id-ID" dirty="0" smtClean="0"/>
          </a:p>
          <a:p>
            <a:endParaRPr lang="id-ID" dirty="0" smtClean="0"/>
          </a:p>
          <a:p>
            <a:endParaRPr lang="id-ID" dirty="0" smtClean="0"/>
          </a:p>
          <a:p>
            <a:endParaRPr lang="id-ID" dirty="0" smtClean="0"/>
          </a:p>
        </p:txBody>
      </p:sp>
      <p:sp>
        <p:nvSpPr>
          <p:cNvPr id="3" name="Title 2"/>
          <p:cNvSpPr>
            <a:spLocks noGrp="1"/>
          </p:cNvSpPr>
          <p:nvPr>
            <p:ph type="title"/>
          </p:nvPr>
        </p:nvSpPr>
        <p:spPr/>
        <p:txBody>
          <a:bodyPr>
            <a:normAutofit fontScale="90000"/>
          </a:bodyPr>
          <a:lstStyle/>
          <a:p>
            <a:pPr algn="ctr"/>
            <a:r>
              <a:rPr lang="id-ID" dirty="0" smtClean="0"/>
              <a:t>POLA DAN STRUKTUR KURIKULUM PROGRAM PPGT</a:t>
            </a:r>
            <a:endParaRPr lang="id-ID" dirty="0"/>
          </a:p>
        </p:txBody>
      </p:sp>
      <p:sp>
        <p:nvSpPr>
          <p:cNvPr id="4" name="Rectangle 3"/>
          <p:cNvSpPr/>
          <p:nvPr/>
        </p:nvSpPr>
        <p:spPr>
          <a:xfrm>
            <a:off x="3059832" y="1916832"/>
            <a:ext cx="295232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WORKSHOP SSP (60%) PADA SEMESTER 8</a:t>
            </a:r>
            <a:endParaRPr lang="id-ID" dirty="0"/>
          </a:p>
        </p:txBody>
      </p:sp>
      <p:cxnSp>
        <p:nvCxnSpPr>
          <p:cNvPr id="6" name="Straight Arrow Connector 5"/>
          <p:cNvCxnSpPr/>
          <p:nvPr/>
        </p:nvCxnSpPr>
        <p:spPr>
          <a:xfrm>
            <a:off x="4499992" y="2708920"/>
            <a:ext cx="0" cy="108012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059832" y="3861048"/>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PMM (60%)</a:t>
            </a:r>
          </a:p>
          <a:p>
            <a:pPr algn="ctr"/>
            <a:r>
              <a:rPr lang="id-ID" dirty="0" smtClean="0"/>
              <a:t>PADA SEMESTER 9</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lstStyle/>
          <a:p>
            <a:pPr algn="ctr"/>
            <a:r>
              <a:rPr lang="id-ID" dirty="0" smtClean="0"/>
              <a:t>STRUKTUR KURIKULUM PPGT</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395536" y="980728"/>
            <a:ext cx="8352928"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Workshop SSP berbasis praktik eksploratif adalah pembelajaran dalam PPG berbentuk lokakarya yang bertujuan untuk menyiapkan peserta mampu mengembangkan perangkat pembelajaran (RPP, bahan ajar, media pembelajaran, dan pendukung pembelajaran lainnya) sehingga peserta dinyatakan siap untuk melaksanakan PMM.</a:t>
            </a:r>
          </a:p>
          <a:p>
            <a:r>
              <a:rPr lang="id-ID" dirty="0" smtClean="0"/>
              <a:t>PMM adalah praktik mengajar oleh peserta PPG di lapangan (sekolah mitera) setelah perangkat pembelajaran divalidasi oleh dosen pembimbing workshop</a:t>
            </a:r>
            <a:endParaRPr lang="id-ID" dirty="0"/>
          </a:p>
        </p:txBody>
      </p:sp>
      <p:sp>
        <p:nvSpPr>
          <p:cNvPr id="3" name="Title 2"/>
          <p:cNvSpPr>
            <a:spLocks noGrp="1"/>
          </p:cNvSpPr>
          <p:nvPr>
            <p:ph type="title"/>
          </p:nvPr>
        </p:nvSpPr>
        <p:spPr/>
        <p:txBody>
          <a:bodyPr/>
          <a:lstStyle/>
          <a:p>
            <a:pPr algn="ctr"/>
            <a:r>
              <a:rPr lang="id-ID" dirty="0" smtClean="0"/>
              <a:t>SISTEM PEMBELAJARAN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23528" y="332656"/>
            <a:ext cx="8568952"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lstStyle/>
          <a:p>
            <a:r>
              <a:rPr lang="id-ID" sz="2400" dirty="0" smtClean="0"/>
              <a:t>Kegiatan ini dihadiri oleh seluruh peserta, kepala sekolah, guru mitera, DPW dan Sekretariat</a:t>
            </a:r>
          </a:p>
          <a:p>
            <a:r>
              <a:rPr lang="id-ID" sz="2400" dirty="0" smtClean="0"/>
              <a:t>Seluruh guru pamong wajib membawa Dokumen 1 dan Dokumen 2 sekolah mitera (Silabus pada semester 1 tahun akademik 2016/2017)</a:t>
            </a:r>
          </a:p>
          <a:p>
            <a:r>
              <a:rPr lang="id-ID" sz="2400" dirty="0" smtClean="0"/>
              <a:t>Alokasi waktu untuk menetapkan KD dan tema adalah 1 minggu (22 s.d. 27 Februari 2016)</a:t>
            </a:r>
          </a:p>
          <a:p>
            <a:r>
              <a:rPr lang="id-ID" sz="2400" dirty="0" smtClean="0"/>
              <a:t>Hasil dari kegiatan ini adalah 1 subtema di kelas rendah, 1 KD Eksakta Kelas Tinggi (Matematika atau IPA, dan 1 KD Non-Eksakta (IPS, PKn, Bahasa Indonesia dan SBdP) untuk masing-masing peserta</a:t>
            </a:r>
          </a:p>
          <a:p>
            <a:endParaRPr lang="id-ID" dirty="0"/>
          </a:p>
        </p:txBody>
      </p:sp>
      <p:sp>
        <p:nvSpPr>
          <p:cNvPr id="3" name="Title 2"/>
          <p:cNvSpPr>
            <a:spLocks noGrp="1"/>
          </p:cNvSpPr>
          <p:nvPr>
            <p:ph type="title"/>
          </p:nvPr>
        </p:nvSpPr>
        <p:spPr/>
        <p:txBody>
          <a:bodyPr/>
          <a:lstStyle/>
          <a:p>
            <a:pPr algn="ctr"/>
            <a:r>
              <a:rPr lang="id-ID" dirty="0" smtClean="0"/>
              <a:t>PENETAPAN KD DAN TEMA</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616624"/>
          </a:xfrm>
        </p:spPr>
        <p:txBody>
          <a:bodyPr>
            <a:normAutofit lnSpcReduction="10000"/>
          </a:bodyPr>
          <a:lstStyle/>
          <a:p>
            <a:r>
              <a:rPr lang="id-ID" sz="2000" dirty="0" smtClean="0"/>
              <a:t>Kegiatan Workshop SSP dilaksanakan dalam 3 Siklus dibimbing oleh DPW</a:t>
            </a:r>
          </a:p>
          <a:p>
            <a:r>
              <a:rPr lang="id-ID" sz="2000" dirty="0" smtClean="0"/>
              <a:t>RPP dan kelengkapannya dikembangkan dalam workshop untuk Praktik Mengajar Mandiri</a:t>
            </a:r>
          </a:p>
          <a:p>
            <a:r>
              <a:rPr lang="id-ID" sz="2000" dirty="0" smtClean="0"/>
              <a:t>Workshop SSP dilaksanakan setiap hari Rabu, Kamis dan Jumat </a:t>
            </a:r>
          </a:p>
          <a:p>
            <a:r>
              <a:rPr lang="id-ID" sz="2000" dirty="0" smtClean="0"/>
              <a:t>Worskhop SSP akan dimulai pada tanggal 2 Maret 2016 jadwal menyusul</a:t>
            </a:r>
          </a:p>
          <a:p>
            <a:r>
              <a:rPr lang="id-ID" sz="2000" dirty="0" smtClean="0"/>
              <a:t>1 Siklus Workshop dilaksanakan dalam 1 bulan</a:t>
            </a:r>
          </a:p>
          <a:p>
            <a:r>
              <a:rPr lang="id-ID" sz="2000" dirty="0" smtClean="0"/>
              <a:t>RPP yang dikembangkan terdiri dari 1 subtema di kelas rendah (tematik terpadu),1 KD Mata Pelajaran Eksakta (Matematika atau IPA) dan 1 KD Mata Pelajaran Non-Eksakta (IPS, PKn, Bahasa Indonesia, dan SBdP)</a:t>
            </a:r>
          </a:p>
          <a:p>
            <a:r>
              <a:rPr lang="id-ID" sz="2000" i="1" dirty="0" smtClean="0"/>
              <a:t>Microteaching</a:t>
            </a:r>
            <a:r>
              <a:rPr lang="id-ID" sz="2000" dirty="0" smtClean="0"/>
              <a:t> dilaksanakan setiap berakhir 1 siklus workshop</a:t>
            </a:r>
          </a:p>
          <a:p>
            <a:r>
              <a:rPr lang="id-ID" sz="2000" dirty="0" smtClean="0"/>
              <a:t>Revisi perangkat pembelajaran dilaksanakan sesuai dengan masukan pembimbing dan sejawat ketika </a:t>
            </a:r>
            <a:r>
              <a:rPr lang="id-ID" sz="2000" i="1" dirty="0" smtClean="0"/>
              <a:t>microteaching</a:t>
            </a:r>
          </a:p>
          <a:p>
            <a:r>
              <a:rPr lang="id-ID" sz="2000" dirty="0" smtClean="0"/>
              <a:t>Validasi RPP dan kelengkapan pendukungnya oleh DPW</a:t>
            </a:r>
            <a:endParaRPr lang="id-ID" sz="2000" dirty="0"/>
          </a:p>
        </p:txBody>
      </p:sp>
      <p:sp>
        <p:nvSpPr>
          <p:cNvPr id="3" name="Title 2"/>
          <p:cNvSpPr>
            <a:spLocks noGrp="1"/>
          </p:cNvSpPr>
          <p:nvPr>
            <p:ph type="title"/>
          </p:nvPr>
        </p:nvSpPr>
        <p:spPr>
          <a:xfrm>
            <a:off x="457200" y="274638"/>
            <a:ext cx="8229600" cy="706090"/>
          </a:xfrm>
        </p:spPr>
        <p:txBody>
          <a:bodyPr>
            <a:normAutofit fontScale="90000"/>
          </a:bodyPr>
          <a:lstStyle/>
          <a:p>
            <a:pPr algn="ctr"/>
            <a:r>
              <a:rPr lang="id-ID" dirty="0" smtClean="0"/>
              <a:t>KEGIATAN WORKSHOP SSP</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68413"/>
          <a:ext cx="8229600" cy="518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850106"/>
          </a:xfrm>
        </p:spPr>
        <p:txBody>
          <a:bodyPr/>
          <a:lstStyle/>
          <a:p>
            <a:pPr algn="ctr"/>
            <a:r>
              <a:rPr lang="id-ID" dirty="0" smtClean="0"/>
              <a:t>SIKLUS WORKSHOP</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23528" y="260648"/>
            <a:ext cx="8568951" cy="63367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dirty="0" smtClean="0"/>
              <a:t>Penilaian meliputi penilaian proses (bobot 15) dan produk (bobot 15) oleh DPW</a:t>
            </a:r>
          </a:p>
          <a:p>
            <a:r>
              <a:rPr lang="id-ID" dirty="0" smtClean="0"/>
              <a:t>Penilaian akhir diambil dari rerata nilai DPW, dengan skala 100</a:t>
            </a:r>
          </a:p>
          <a:p>
            <a:r>
              <a:rPr lang="id-ID" dirty="0" smtClean="0"/>
              <a:t>Penilaian proses mencakup aktivitas peserta dalam praktik eksploratif, diskusi kelompok, kerja kelompok/ individual, dan </a:t>
            </a:r>
            <a:r>
              <a:rPr lang="id-ID" i="1" dirty="0" smtClean="0"/>
              <a:t>miroteaching</a:t>
            </a:r>
            <a:r>
              <a:rPr lang="id-ID" dirty="0" smtClean="0"/>
              <a:t> dalam </a:t>
            </a:r>
            <a:r>
              <a:rPr lang="id-ID" i="1" dirty="0" smtClean="0"/>
              <a:t>peerteaching</a:t>
            </a:r>
            <a:r>
              <a:rPr lang="id-ID" dirty="0" smtClean="0"/>
              <a:t>.</a:t>
            </a:r>
          </a:p>
          <a:p>
            <a:r>
              <a:rPr lang="id-ID" dirty="0" smtClean="0"/>
              <a:t>Penilaian produk berupa portofolio yang berisi RPP dan kelengkapannya (AMP, media pembelajaran, instrumen penilaian, LKS, dan bahan ajar)</a:t>
            </a:r>
          </a:p>
          <a:p>
            <a:r>
              <a:rPr lang="id-ID" dirty="0" smtClean="0"/>
              <a:t>Kriteria minimal kelulusan adalah 80 dari skala 100.</a:t>
            </a:r>
            <a:endParaRPr lang="id-ID" dirty="0"/>
          </a:p>
        </p:txBody>
      </p:sp>
      <p:sp>
        <p:nvSpPr>
          <p:cNvPr id="3" name="Title 2"/>
          <p:cNvSpPr>
            <a:spLocks noGrp="1"/>
          </p:cNvSpPr>
          <p:nvPr>
            <p:ph type="title"/>
          </p:nvPr>
        </p:nvSpPr>
        <p:spPr/>
        <p:txBody>
          <a:bodyPr/>
          <a:lstStyle/>
          <a:p>
            <a:pPr algn="ctr"/>
            <a:r>
              <a:rPr lang="id-ID" dirty="0" smtClean="0"/>
              <a:t>PENILAIAN WORKSHOP (W)</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4082"/>
          </a:xfrm>
        </p:spPr>
        <p:txBody>
          <a:bodyPr>
            <a:normAutofit fontScale="90000"/>
          </a:bodyPr>
          <a:lstStyle/>
          <a:p>
            <a:pPr algn="ctr"/>
            <a:r>
              <a:rPr lang="id-ID" dirty="0" smtClean="0"/>
              <a:t>PENILAIAN WORKSHOP</a:t>
            </a:r>
            <a:endParaRPr lang="id-ID"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11560" y="980728"/>
            <a:ext cx="8136904" cy="36004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39552" y="4581128"/>
            <a:ext cx="8136904"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3456384"/>
          </a:xfrm>
        </p:spPr>
        <p:txBody>
          <a:bodyPr>
            <a:noAutofit/>
          </a:bodyPr>
          <a:lstStyle/>
          <a:p>
            <a:r>
              <a:rPr lang="id-ID" sz="2800" dirty="0" smtClean="0"/>
              <a:t>PLENO 1</a:t>
            </a:r>
            <a:br>
              <a:rPr lang="id-ID" sz="2800" dirty="0" smtClean="0"/>
            </a:br>
            <a:r>
              <a:rPr lang="id-ID" sz="2800" dirty="0" smtClean="0"/>
              <a:t>1. Orientasi Umum Program PPGT</a:t>
            </a:r>
            <a:br>
              <a:rPr lang="id-ID" sz="2800" dirty="0" smtClean="0"/>
            </a:br>
            <a:r>
              <a:rPr lang="id-ID" sz="2800" dirty="0" smtClean="0"/>
              <a:t>2. Pemaparan Kurikulum PPGT</a:t>
            </a:r>
            <a:br>
              <a:rPr lang="id-ID" sz="2800" dirty="0" smtClean="0"/>
            </a:br>
            <a:r>
              <a:rPr lang="id-ID" sz="2800" dirty="0" smtClean="0"/>
              <a:t>3. Pemilihan dan Penetapan Kelas dan KD atau Tema</a:t>
            </a:r>
            <a:br>
              <a:rPr lang="id-ID" sz="2800" dirty="0" smtClean="0"/>
            </a:br>
            <a:r>
              <a:rPr lang="id-ID" sz="2800" dirty="0" smtClean="0"/>
              <a:t>4. MoU Kontrak Belajar </a:t>
            </a:r>
            <a:endParaRPr lang="id-ID" sz="2800" dirty="0"/>
          </a:p>
        </p:txBody>
      </p:sp>
      <p:sp>
        <p:nvSpPr>
          <p:cNvPr id="3" name="Subtitle 2"/>
          <p:cNvSpPr>
            <a:spLocks noGrp="1"/>
          </p:cNvSpPr>
          <p:nvPr>
            <p:ph type="subTitle" idx="1"/>
          </p:nvPr>
        </p:nvSpPr>
        <p:spPr>
          <a:xfrm>
            <a:off x="1619672" y="4149080"/>
            <a:ext cx="6840760" cy="1752600"/>
          </a:xfrm>
        </p:spPr>
        <p:txBody>
          <a:bodyPr/>
          <a:lstStyle/>
          <a:p>
            <a:r>
              <a:rPr lang="id-ID" dirty="0" smtClean="0"/>
              <a:t>Oleh:</a:t>
            </a:r>
          </a:p>
          <a:p>
            <a:r>
              <a:rPr lang="id-ID" sz="2500" dirty="0" smtClean="0"/>
              <a:t>Tim Pengembang PPG Prodi PGSD FIP UPI</a:t>
            </a:r>
            <a:endParaRPr lang="id-ID" sz="2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id-ID" dirty="0" smtClean="0"/>
              <a:t>PENILAIAN PPL (P)</a:t>
            </a:r>
            <a:br>
              <a:rPr lang="id-ID" dirty="0" smtClean="0"/>
            </a:br>
            <a:r>
              <a:rPr lang="id-ID" sz="3600" dirty="0" smtClean="0"/>
              <a:t>Kriteria kelulusan PPL minimal B (3,0)</a:t>
            </a:r>
            <a:endParaRPr lang="id-ID" sz="3600"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51520" y="1340768"/>
            <a:ext cx="8640960"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lnSpcReduction="10000"/>
          </a:bodyPr>
          <a:lstStyle/>
          <a:p>
            <a:r>
              <a:rPr lang="id-ID" dirty="0" smtClean="0"/>
              <a:t>Penilaian terdiri dari penilaian proses (bobot 30) dan penilaian produk (bobot 10)</a:t>
            </a:r>
          </a:p>
          <a:p>
            <a:r>
              <a:rPr lang="id-ID" dirty="0" smtClean="0"/>
              <a:t>Penilaian proses mencakup praktik mengajar, kegiatan non-mengajar dan aspek sosial kepribadian</a:t>
            </a:r>
          </a:p>
          <a:p>
            <a:r>
              <a:rPr lang="id-ID" dirty="0" smtClean="0"/>
              <a:t>Penilaian produk mencakup perangkat pembelajaran dan laporan PMM</a:t>
            </a:r>
          </a:p>
          <a:p>
            <a:r>
              <a:rPr lang="id-ID" dirty="0" smtClean="0"/>
              <a:t>Penilaian proses dan produk PMM dilakukan oleh DPL dan Guru Mitra. Nilai PMM didapatkan dari rerata nilai oleh DPL dan Guru Mitra.</a:t>
            </a:r>
          </a:p>
          <a:p>
            <a:r>
              <a:rPr lang="id-ID" dirty="0" smtClean="0"/>
              <a:t>Kriteria kelulusan PMM minimal B (3,0)</a:t>
            </a:r>
          </a:p>
          <a:p>
            <a:endParaRPr lang="id-ID" dirty="0" smtClean="0"/>
          </a:p>
          <a:p>
            <a:endParaRPr lang="id-ID" dirty="0" smtClean="0"/>
          </a:p>
        </p:txBody>
      </p:sp>
      <p:sp>
        <p:nvSpPr>
          <p:cNvPr id="3" name="Title 2"/>
          <p:cNvSpPr>
            <a:spLocks noGrp="1"/>
          </p:cNvSpPr>
          <p:nvPr>
            <p:ph type="title"/>
          </p:nvPr>
        </p:nvSpPr>
        <p:spPr/>
        <p:txBody>
          <a:bodyPr/>
          <a:lstStyle/>
          <a:p>
            <a:pPr algn="ctr"/>
            <a:r>
              <a:rPr lang="id-ID" dirty="0" smtClean="0"/>
              <a:t>PENILAIAN PMM</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Autofit/>
          </a:bodyPr>
          <a:lstStyle/>
          <a:p>
            <a:r>
              <a:rPr lang="id-ID" sz="2000" dirty="0" smtClean="0"/>
              <a:t>Bobot Uji Tulis adalah 10.</a:t>
            </a:r>
          </a:p>
          <a:p>
            <a:r>
              <a:rPr lang="id-ID" sz="2000" dirty="0" smtClean="0"/>
              <a:t>Ujian tulis terdiri dari Ujian Tulis Nasional (UTN) dan Ujian Tulis Lokal (UTL)</a:t>
            </a:r>
          </a:p>
          <a:p>
            <a:r>
              <a:rPr lang="id-ID" sz="2000" dirty="0" smtClean="0"/>
              <a:t>UTN bertujuan untuk mengukur penguasaan materi bidang studi  dengan ketentuan sebagai berikut:</a:t>
            </a:r>
          </a:p>
          <a:p>
            <a:pPr marL="365125" indent="-3175">
              <a:buFont typeface="Arial" pitchFamily="34" charset="0"/>
              <a:buChar char="•"/>
            </a:pPr>
            <a:r>
              <a:rPr lang="id-ID" sz="2000" dirty="0" smtClean="0"/>
              <a:t>   Bentuk soal pilihan ganda</a:t>
            </a:r>
          </a:p>
          <a:p>
            <a:pPr marL="365125" indent="-3175">
              <a:buFont typeface="Arial" pitchFamily="34" charset="0"/>
              <a:buChar char="•"/>
            </a:pPr>
            <a:r>
              <a:rPr lang="id-ID" sz="2000" dirty="0" smtClean="0"/>
              <a:t>   Soal dikembangkan oleh Tim Ditjen Dikti</a:t>
            </a:r>
          </a:p>
          <a:p>
            <a:pPr marL="365125" indent="-3175">
              <a:buFont typeface="Arial" pitchFamily="34" charset="0"/>
              <a:buChar char="•"/>
            </a:pPr>
            <a:r>
              <a:rPr lang="id-ID" sz="2000" dirty="0" smtClean="0"/>
              <a:t>   Dilaksanakan serentak secara </a:t>
            </a:r>
            <a:r>
              <a:rPr lang="id-ID" sz="2000" i="1" dirty="0" smtClean="0"/>
              <a:t>online</a:t>
            </a:r>
          </a:p>
          <a:p>
            <a:pPr marL="723900" indent="-361950">
              <a:buFont typeface="Arial" pitchFamily="34" charset="0"/>
              <a:buChar char="•"/>
            </a:pPr>
            <a:r>
              <a:rPr lang="id-ID" sz="2000" dirty="0" smtClean="0"/>
              <a:t>Pelaksanaan UTN dikoordinasikan oleh Ditjen Dikti melalui SIM PPG yang didukung oleh LPTK penyelenggara dalam penyediaan komputer, tenaga pengawas dan teknisinya.</a:t>
            </a:r>
          </a:p>
          <a:p>
            <a:pPr marL="361950" indent="-276225">
              <a:buFont typeface="Wingdings" pitchFamily="2" charset="2"/>
              <a:buChar char="Ø"/>
            </a:pPr>
            <a:r>
              <a:rPr lang="id-ID" sz="2000" dirty="0" smtClean="0"/>
              <a:t>Durasi/ waktu pelaksanaan UTN 90 menit</a:t>
            </a:r>
          </a:p>
          <a:p>
            <a:pPr marL="361950" indent="-276225">
              <a:buFont typeface="Wingdings" pitchFamily="2" charset="2"/>
              <a:buChar char="Ø"/>
            </a:pPr>
            <a:r>
              <a:rPr lang="id-ID" sz="2000" dirty="0" smtClean="0"/>
              <a:t>Pekerjaan UTN diolah oleh SIM PPG dan hasilnya dapat diunduh oleh LPTK penyelenggara</a:t>
            </a:r>
            <a:endParaRPr lang="id-ID" sz="2000" dirty="0"/>
          </a:p>
        </p:txBody>
      </p:sp>
      <p:sp>
        <p:nvSpPr>
          <p:cNvPr id="3" name="Title 2"/>
          <p:cNvSpPr>
            <a:spLocks noGrp="1"/>
          </p:cNvSpPr>
          <p:nvPr>
            <p:ph type="title"/>
          </p:nvPr>
        </p:nvSpPr>
        <p:spPr/>
        <p:txBody>
          <a:bodyPr/>
          <a:lstStyle/>
          <a:p>
            <a:pPr algn="ctr"/>
            <a:r>
              <a:rPr lang="id-ID" dirty="0" smtClean="0"/>
              <a:t>PENILAIAN UJIAN TULIS (UT)</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lnSpcReduction="10000"/>
          </a:bodyPr>
          <a:lstStyle/>
          <a:p>
            <a:r>
              <a:rPr lang="id-ID" dirty="0" smtClean="0"/>
              <a:t>UTL bertujuan untuk mengukur penguasaan kompetensi pedagogi dengan ketentuan sebagai berikut.</a:t>
            </a:r>
          </a:p>
          <a:p>
            <a:pPr marL="365125" indent="-3175">
              <a:buFont typeface="Arial" pitchFamily="34" charset="0"/>
              <a:buChar char="•"/>
            </a:pPr>
            <a:r>
              <a:rPr lang="id-ID" dirty="0" smtClean="0"/>
              <a:t>   Bentuk soal uraian berbasis kasus</a:t>
            </a:r>
          </a:p>
          <a:p>
            <a:pPr marL="723900" indent="-361950">
              <a:buFont typeface="Arial" pitchFamily="34" charset="0"/>
              <a:buChar char="•"/>
            </a:pPr>
            <a:r>
              <a:rPr lang="id-ID" dirty="0" smtClean="0"/>
              <a:t>Soal dikembangkan oleh masing-masing LPTK penyelenggara PPG</a:t>
            </a:r>
          </a:p>
          <a:p>
            <a:pPr marL="723900" indent="-361950">
              <a:buFont typeface="Arial" pitchFamily="34" charset="0"/>
              <a:buChar char="•"/>
            </a:pPr>
            <a:r>
              <a:rPr lang="id-ID" dirty="0" smtClean="0"/>
              <a:t>Pelaksanaan UTL dilakukan secara </a:t>
            </a:r>
            <a:r>
              <a:rPr lang="id-ID" i="1" dirty="0" smtClean="0"/>
              <a:t>offline (paper and pencil test)</a:t>
            </a:r>
          </a:p>
          <a:p>
            <a:pPr marL="723900" indent="-361950">
              <a:buFont typeface="Arial" pitchFamily="34" charset="0"/>
              <a:buChar char="•"/>
            </a:pPr>
            <a:r>
              <a:rPr lang="id-ID" dirty="0" smtClean="0"/>
              <a:t>Jumlah soal 4-8 butir dengan durasi waktu 100 menit</a:t>
            </a:r>
          </a:p>
          <a:p>
            <a:pPr marL="723900" indent="-361950">
              <a:buFont typeface="Arial" pitchFamily="34" charset="0"/>
              <a:buChar char="•"/>
            </a:pPr>
            <a:r>
              <a:rPr lang="id-ID" dirty="0" smtClean="0"/>
              <a:t>Pekerjaan UTL dinilai oleh 2 (dua) dosen. Nilai UTL dihitung dengan mencari rerata nilai dari 2 penilai tersebut, dengan skala 100</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92500" lnSpcReduction="10000"/>
          </a:bodyPr>
          <a:lstStyle/>
          <a:p>
            <a:r>
              <a:rPr lang="id-ID" sz="2400" dirty="0" smtClean="0"/>
              <a:t>UK bertujuan untuk mengukur kemampuan mengelola pembelajaran dengan bobot 20</a:t>
            </a:r>
          </a:p>
          <a:p>
            <a:r>
              <a:rPr lang="id-ID" sz="2400" dirty="0" smtClean="0"/>
              <a:t>UK dilaksanakan dalam konteks kelas riil</a:t>
            </a:r>
          </a:p>
          <a:p>
            <a:r>
              <a:rPr lang="id-ID" sz="2400" dirty="0" smtClean="0"/>
              <a:t>UK dinilai oleh tiga penilai, yaitu DPL, Guru Mitra dan GI (Guru Independen) atau AP (Asosiasi Profesi).</a:t>
            </a:r>
          </a:p>
          <a:p>
            <a:r>
              <a:rPr lang="id-ID" sz="2400" dirty="0" smtClean="0"/>
              <a:t>Penilaian dilakukan melalui pengamatan, dengan skala penilaian 100</a:t>
            </a:r>
          </a:p>
          <a:p>
            <a:r>
              <a:rPr lang="id-ID" sz="2400" dirty="0" smtClean="0"/>
              <a:t>Pelaksanaan di sekolah mitera</a:t>
            </a:r>
          </a:p>
          <a:p>
            <a:r>
              <a:rPr lang="id-ID" sz="2400" dirty="0" smtClean="0"/>
              <a:t>Durasi waktu pelaksanaan UK adalah 2 jp (1 kali pertemuan)</a:t>
            </a:r>
          </a:p>
          <a:p>
            <a:r>
              <a:rPr lang="id-ID" sz="2400" dirty="0" smtClean="0"/>
              <a:t>Perangkat pembelajaran yang digunakan dalam UK, dapat berasal dari hasil workshop yang direvisi, atau disiapkan secara khusus (materi baru)</a:t>
            </a:r>
          </a:p>
          <a:p>
            <a:r>
              <a:rPr lang="id-ID" sz="2400" dirty="0" smtClean="0"/>
              <a:t>Lembar penilaian dikembangkan oleh LPTK</a:t>
            </a:r>
          </a:p>
          <a:p>
            <a:endParaRPr lang="id-ID" dirty="0" smtClean="0"/>
          </a:p>
          <a:p>
            <a:endParaRPr lang="id-ID" dirty="0"/>
          </a:p>
        </p:txBody>
      </p:sp>
      <p:sp>
        <p:nvSpPr>
          <p:cNvPr id="3" name="Title 2"/>
          <p:cNvSpPr>
            <a:spLocks noGrp="1"/>
          </p:cNvSpPr>
          <p:nvPr>
            <p:ph type="title"/>
          </p:nvPr>
        </p:nvSpPr>
        <p:spPr/>
        <p:txBody>
          <a:bodyPr/>
          <a:lstStyle/>
          <a:p>
            <a:pPr algn="ctr"/>
            <a:r>
              <a:rPr lang="id-ID" dirty="0" smtClean="0"/>
              <a:t>PENILAIAN UJI KINERJA (UK)</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id-ID" dirty="0" smtClean="0"/>
              <a:t>NILAI KELULUSAN PPG</a:t>
            </a:r>
            <a:endParaRPr lang="id-ID"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683568" y="1412776"/>
            <a:ext cx="7992888" cy="3384376"/>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259632" y="4869160"/>
            <a:ext cx="6768752"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id-ID" dirty="0" smtClean="0"/>
              <a:t>PENILAIAN KEGIATAN HIDUP BERASRAMA (KHA)</a:t>
            </a:r>
            <a:endParaRPr lang="id-ID"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539552" y="1628800"/>
            <a:ext cx="8280920"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lstStyle/>
          <a:p>
            <a:r>
              <a:rPr lang="id-ID" dirty="0" smtClean="0"/>
              <a:t>Nilai minimal kelulusan, baik NK maupun KHA, masing-masing setara dengan nilai B (3,00)</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Guru wajib memiliki sertifikat pendidik</a:t>
            </a:r>
          </a:p>
          <a:p>
            <a:r>
              <a:rPr lang="id-ID" dirty="0" smtClean="0"/>
              <a:t>Jumlah siswa di daerah terpencil relatif sedikit</a:t>
            </a:r>
          </a:p>
          <a:p>
            <a:r>
              <a:rPr lang="id-ID" dirty="0" smtClean="0"/>
              <a:t>Jumlah guru di daerah terpencil relatif sedikit</a:t>
            </a:r>
          </a:p>
          <a:p>
            <a:r>
              <a:rPr lang="id-ID" dirty="0" smtClean="0"/>
              <a:t>Di daerah terpencil guru mengajar siswa SD merangkap dengan mengajar siswa SMP (satu atap)</a:t>
            </a:r>
          </a:p>
          <a:p>
            <a:pPr>
              <a:buNone/>
            </a:pPr>
            <a:endParaRPr lang="id-ID" dirty="0"/>
          </a:p>
        </p:txBody>
      </p:sp>
      <p:sp>
        <p:nvSpPr>
          <p:cNvPr id="2" name="Title 1"/>
          <p:cNvSpPr>
            <a:spLocks noGrp="1"/>
          </p:cNvSpPr>
          <p:nvPr>
            <p:ph type="title"/>
          </p:nvPr>
        </p:nvSpPr>
        <p:spPr/>
        <p:txBody>
          <a:bodyPr/>
          <a:lstStyle/>
          <a:p>
            <a:r>
              <a:rPr lang="id-ID" dirty="0" smtClean="0"/>
              <a:t>Latar Belakang</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Konsep kewenangan ganda</a:t>
            </a:r>
          </a:p>
          <a:p>
            <a:r>
              <a:rPr lang="id-ID" dirty="0" smtClean="0"/>
              <a:t>PPG Terintegrasi</a:t>
            </a:r>
          </a:p>
          <a:p>
            <a:r>
              <a:rPr lang="id-ID" dirty="0" smtClean="0"/>
              <a:t>Pendidikan berasrama</a:t>
            </a:r>
            <a:endParaRPr lang="id-ID" dirty="0"/>
          </a:p>
        </p:txBody>
      </p:sp>
      <p:sp>
        <p:nvSpPr>
          <p:cNvPr id="2" name="Title 1"/>
          <p:cNvSpPr>
            <a:spLocks noGrp="1"/>
          </p:cNvSpPr>
          <p:nvPr>
            <p:ph type="title"/>
          </p:nvPr>
        </p:nvSpPr>
        <p:spPr/>
        <p:txBody>
          <a:bodyPr/>
          <a:lstStyle/>
          <a:p>
            <a:r>
              <a:rPr lang="id-ID" dirty="0" smtClean="0"/>
              <a:t>Solusi</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id-ID" sz="1600" dirty="0" smtClean="0"/>
              <a:t>Undang-undang </a:t>
            </a:r>
            <a:r>
              <a:rPr lang="id-ID" sz="1600" dirty="0"/>
              <a:t>Nomor 20 Tahun 2003, tentang Sistem Pendidikan Nasional. </a:t>
            </a:r>
          </a:p>
          <a:p>
            <a:pPr lvl="0"/>
            <a:r>
              <a:rPr lang="id-ID" sz="1600" dirty="0"/>
              <a:t>Undang-undang Nomor 14 Tahun 2005 tentang Guru dan Dosen. </a:t>
            </a:r>
          </a:p>
          <a:p>
            <a:pPr lvl="0"/>
            <a:r>
              <a:rPr lang="id-ID" sz="1600" dirty="0"/>
              <a:t>Peraturan Pemerintah Nomor 19 Tahun 2005 tentang Standar Nasional Pendidikan. </a:t>
            </a:r>
          </a:p>
          <a:p>
            <a:pPr lvl="0"/>
            <a:r>
              <a:rPr lang="id-ID" sz="1600" dirty="0"/>
              <a:t>Peraturan Pemerintah Nomor 74 Tahun 2008 tentang Guru. </a:t>
            </a:r>
          </a:p>
          <a:p>
            <a:pPr lvl="0"/>
            <a:r>
              <a:rPr lang="id-ID" sz="1600" dirty="0"/>
              <a:t>Peraturan Menteri Pendidikan Nasional Nomor 16 Tahun 2007 tentang Standar Kualifikasi Akademik dan Kompetensi Guru. </a:t>
            </a:r>
          </a:p>
          <a:p>
            <a:pPr lvl="0"/>
            <a:r>
              <a:rPr lang="id-ID" sz="1600" dirty="0"/>
              <a:t>Peraturan Menteri Pendidikan Nasional Nomor 27 Tahun 2008 tentang Standar Kualifikasi Akademik dan Kompetensi Konselor. </a:t>
            </a:r>
          </a:p>
          <a:p>
            <a:pPr lvl="0"/>
            <a:r>
              <a:rPr lang="id-ID" sz="1600" dirty="0"/>
              <a:t>Peraturan Menteri Pendidikan Nasional Nomor 8 Tahun 2009 tentang Program Pendidikan Profesi Guru Pra Jabatan. </a:t>
            </a:r>
          </a:p>
          <a:p>
            <a:pPr lvl="0"/>
            <a:r>
              <a:rPr lang="id-ID" sz="1600" dirty="0"/>
              <a:t>Keputusan Menteri Pendidikan Nasional Nomor 126/P/2010 Tahun 2010 tentang Penetapan LPTK Penyelenggara PPG bagi Guru Dalam Jabatan. </a:t>
            </a:r>
          </a:p>
          <a:p>
            <a:pPr lvl="0"/>
            <a:r>
              <a:rPr lang="id-ID" sz="1600" dirty="0"/>
              <a:t>Keputusan Menteri Pendidikan Nasional Nomor 052/P/2011 Tahun 2011 tentang Perubahan atas Kepmendiknas Nomor 126/P/2011 tentang Penetapan LPTK Penyelenggara PPG bagi Guru Dalam Jabatan. </a:t>
            </a:r>
          </a:p>
          <a:p>
            <a:endParaRPr lang="id-ID" sz="1800" dirty="0"/>
          </a:p>
        </p:txBody>
      </p:sp>
      <p:sp>
        <p:nvSpPr>
          <p:cNvPr id="2" name="Title 1"/>
          <p:cNvSpPr>
            <a:spLocks noGrp="1"/>
          </p:cNvSpPr>
          <p:nvPr>
            <p:ph type="title"/>
          </p:nvPr>
        </p:nvSpPr>
        <p:spPr/>
        <p:txBody>
          <a:bodyPr/>
          <a:lstStyle/>
          <a:p>
            <a:r>
              <a:rPr lang="id-ID" dirty="0" smtClean="0"/>
              <a:t>Landasan Hukum</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Menyiapkan calon guru untuk konsep kewenangan ganda</a:t>
            </a:r>
          </a:p>
          <a:p>
            <a:r>
              <a:rPr lang="id-ID" dirty="0" smtClean="0"/>
              <a:t>Mengatasi permasalahan jumlah guru yang tidak representatif di daerah terpencil</a:t>
            </a:r>
            <a:endParaRPr lang="id-ID" dirty="0"/>
          </a:p>
        </p:txBody>
      </p:sp>
      <p:sp>
        <p:nvSpPr>
          <p:cNvPr id="2" name="Title 1"/>
          <p:cNvSpPr>
            <a:spLocks noGrp="1"/>
          </p:cNvSpPr>
          <p:nvPr>
            <p:ph type="title"/>
          </p:nvPr>
        </p:nvSpPr>
        <p:spPr/>
        <p:txBody>
          <a:bodyPr/>
          <a:lstStyle/>
          <a:p>
            <a:r>
              <a:rPr lang="id-ID" dirty="0" smtClean="0"/>
              <a:t>Tujuan Program PPGT</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00600"/>
          </a:xfrm>
        </p:spPr>
        <p:txBody>
          <a:bodyPr>
            <a:normAutofit fontScale="32500" lnSpcReduction="20000"/>
          </a:bodyPr>
          <a:lstStyle/>
          <a:p>
            <a:r>
              <a:rPr lang="id-ID" sz="5500" dirty="0" smtClean="0">
                <a:latin typeface="Arial Black" pitchFamily="34" charset="0"/>
              </a:rPr>
              <a:t>Kompetensi Pedagogik</a:t>
            </a:r>
          </a:p>
          <a:p>
            <a:pPr lvl="1"/>
            <a:r>
              <a:rPr lang="id-ID" sz="5500" dirty="0" smtClean="0"/>
              <a:t>Mengembangkan dan mempertahankan lingkungan fisik dan sosial yang aman dan menantang untuk perkembangan potensi dan kreativitas  peserta didik SD.</a:t>
            </a:r>
          </a:p>
          <a:p>
            <a:pPr lvl="1"/>
            <a:r>
              <a:rPr lang="id-ID" sz="5500" dirty="0" smtClean="0"/>
              <a:t>Merencanakan dan melaksanakan penilaian proses dan hasil belajar serta menggunakannya untuk memperbaiki dan meningkatkan hasil belajar peserta didik SD.</a:t>
            </a:r>
          </a:p>
          <a:p>
            <a:pPr lvl="1"/>
            <a:r>
              <a:rPr lang="id-ID" sz="5500" dirty="0" smtClean="0"/>
              <a:t>Mengembangkan hubungan sosial antar peserta didik yang kooperatif; adil dan bersahabat.</a:t>
            </a:r>
          </a:p>
          <a:p>
            <a:pPr lvl="1"/>
            <a:r>
              <a:rPr lang="id-ID" sz="5500" dirty="0" smtClean="0"/>
              <a:t>Melakukan penelitian tindakan kelas secara utuh dan memahami pengembangan pendidikan pada level sekolah dan nasional dengan memanfaatkan IPTEKS.</a:t>
            </a:r>
          </a:p>
          <a:p>
            <a:pPr lvl="1"/>
            <a:r>
              <a:rPr lang="id-ID" sz="5500" dirty="0" smtClean="0"/>
              <a:t>Mengimplementasikan dan mengembangkan prinsip-prinsip dan teori-teori pendidikan di sekolah dasar.</a:t>
            </a:r>
          </a:p>
          <a:p>
            <a:pPr lvl="1"/>
            <a:r>
              <a:rPr lang="id-ID" sz="5500" dirty="0" smtClean="0"/>
              <a:t>Melakukan, mengevaluasi, dan mengembangkan layanan bimbingan dan konseling di SD untuk memfasilitasi perkembangan optimal siswa dan memecahkan permasalahan yang terkait dengan perilaku dalam pembelajaran.</a:t>
            </a:r>
          </a:p>
          <a:p>
            <a:pPr lvl="1"/>
            <a:r>
              <a:rPr lang="id-ID" sz="5500" dirty="0" smtClean="0"/>
              <a:t>Melakukan dan mengembangkan kegiatan intra- dan ekstrakurikuler dalam rangka mengembangkan kepribadian siswa sekolah dasar.</a:t>
            </a:r>
          </a:p>
          <a:p>
            <a:pPr>
              <a:buNone/>
            </a:pPr>
            <a:endParaRPr lang="id-ID" sz="5500" dirty="0"/>
          </a:p>
        </p:txBody>
      </p:sp>
      <p:sp>
        <p:nvSpPr>
          <p:cNvPr id="3" name="Title 2"/>
          <p:cNvSpPr>
            <a:spLocks noGrp="1"/>
          </p:cNvSpPr>
          <p:nvPr>
            <p:ph type="title"/>
          </p:nvPr>
        </p:nvSpPr>
        <p:spPr>
          <a:xfrm>
            <a:off x="457200" y="274638"/>
            <a:ext cx="8229600" cy="778098"/>
          </a:xfrm>
        </p:spPr>
        <p:txBody>
          <a:bodyPr>
            <a:normAutofit/>
          </a:bodyPr>
          <a:lstStyle/>
          <a:p>
            <a:pPr algn="ctr"/>
            <a:r>
              <a:rPr lang="id-ID" sz="2400" dirty="0" smtClean="0"/>
              <a:t>KOMPETENSI LULUSAN PPGT  PRODI PGSD FIP UPI</a:t>
            </a:r>
            <a:endParaRPr lang="id-ID"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264696"/>
          </a:xfrm>
        </p:spPr>
        <p:txBody>
          <a:bodyPr>
            <a:normAutofit/>
          </a:bodyPr>
          <a:lstStyle/>
          <a:p>
            <a:r>
              <a:rPr lang="id-ID" sz="2000" b="1" dirty="0" smtClean="0">
                <a:latin typeface="Arial" pitchFamily="34" charset="0"/>
                <a:cs typeface="Arial" pitchFamily="34" charset="0"/>
              </a:rPr>
              <a:t>Kompetensi Profesional</a:t>
            </a:r>
          </a:p>
          <a:p>
            <a:pPr lvl="0"/>
            <a:r>
              <a:rPr lang="id-ID" sz="2000" dirty="0" smtClean="0"/>
              <a:t>Mengembangkan dan mengunakan secara efektif dan kreatif isi kurikulum (kompetensi dan bahan ajar), pendekatan, strategi, model, metode, teknik, media dan sumber belajar dengan memanfaatkan IPTEKS sesuai dengan kekhasan bidang  studi, kekhasan konten bidang studi dan karakteristik peserta didik sekolah dasar.</a:t>
            </a:r>
          </a:p>
          <a:p>
            <a:pPr lvl="0"/>
            <a:r>
              <a:rPr lang="id-ID" sz="2000" dirty="0" smtClean="0"/>
              <a:t>Menguasai cara mengembangkan kemampuan profesi secara berkelanjutan (pengembangan diri, publikasi ilmiah dan karya inovatif) melalui </a:t>
            </a:r>
            <a:r>
              <a:rPr lang="id-ID" sz="2000" i="1" dirty="0" smtClean="0"/>
              <a:t>Lesson Study, </a:t>
            </a:r>
            <a:r>
              <a:rPr lang="id-ID" sz="2000" dirty="0" smtClean="0"/>
              <a:t>PTK, dan</a:t>
            </a:r>
            <a:r>
              <a:rPr lang="id-ID" sz="2000" i="1" dirty="0" smtClean="0"/>
              <a:t> Learning Community</a:t>
            </a:r>
            <a:r>
              <a:rPr lang="id-ID" sz="2000" dirty="0" smtClean="0"/>
              <a:t>. </a:t>
            </a:r>
          </a:p>
          <a:p>
            <a:pPr lvl="0"/>
            <a:r>
              <a:rPr lang="id-ID" sz="2000" dirty="0" smtClean="0"/>
              <a:t>Menguasai pendekatan saintifik pada setiap bidang studi SD.</a:t>
            </a:r>
          </a:p>
          <a:p>
            <a:pPr lvl="0"/>
            <a:r>
              <a:rPr lang="id-ID" sz="2000" dirty="0" smtClean="0"/>
              <a:t>Menguasai pendekatan saintifik untuk mempelajari  lingkungan fisik, sosial, dan budaya (lokal, nasional dan global) dalam rangka  menggunakannya sebagai sumber belajar peserta didik dan mentransformasinya.</a:t>
            </a:r>
          </a:p>
          <a:p>
            <a:pPr>
              <a:buNone/>
            </a:pPr>
            <a:endParaRPr lang="id-ID" sz="2000" b="1" dirty="0" smtClean="0">
              <a:latin typeface="Arial" pitchFamily="34" charset="0"/>
              <a:cs typeface="Arial" pitchFamily="34" charset="0"/>
            </a:endParaRPr>
          </a:p>
          <a:p>
            <a:pPr lvl="0">
              <a:buNone/>
            </a:pPr>
            <a:endParaRPr lang="id-ID" sz="2000" dirty="0" smtClean="0"/>
          </a:p>
          <a:p>
            <a:pPr>
              <a:buNone/>
            </a:pPr>
            <a:r>
              <a:rPr lang="id-ID" sz="2000" dirty="0" smtClean="0"/>
              <a:t>   </a:t>
            </a:r>
            <a:endParaRPr lang="id-ID"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832648"/>
          </a:xfrm>
        </p:spPr>
        <p:txBody>
          <a:bodyPr>
            <a:normAutofit/>
          </a:bodyPr>
          <a:lstStyle/>
          <a:p>
            <a:pPr marL="457200" lvl="1" indent="-457200">
              <a:buFont typeface="Wingdings" pitchFamily="2" charset="2"/>
              <a:buChar char="Ø"/>
            </a:pPr>
            <a:r>
              <a:rPr lang="id-ID" b="1" dirty="0" smtClean="0"/>
              <a:t>Kompetensi Kepribadian</a:t>
            </a:r>
          </a:p>
          <a:p>
            <a:pPr lvl="0"/>
            <a:r>
              <a:rPr lang="id-ID" sz="2000" dirty="0" smtClean="0"/>
              <a:t>Berperilaku  sesuai dengan norma agama, hukum, sosial, dan kebudayaan nasional Indonesia.</a:t>
            </a:r>
          </a:p>
          <a:p>
            <a:pPr lvl="0"/>
            <a:r>
              <a:rPr lang="id-ID" sz="2000" dirty="0" smtClean="0"/>
              <a:t>Menginternalisasi semangat kemandirian, kerja sama,  kejuangan, dan kewirausahaan.</a:t>
            </a:r>
          </a:p>
          <a:p>
            <a:pPr lvl="0"/>
            <a:r>
              <a:rPr lang="id-ID" sz="2000" dirty="0" smtClean="0"/>
              <a:t>Memiliki kepribadian guru Indonesia (jujur, berakhlak mulia, mantap, stabil, dewasa, arif, berwibawa, sabar, peduli, beretos kerja, inovatif, kreatif, memiliki kebiasaan belajar, dan menjadi teladan bagi peserta didik sekolah dasar dan masyarakat, serta menjunjung tinggi kode etik profesi guru).</a:t>
            </a:r>
          </a:p>
          <a:p>
            <a:pPr lvl="0">
              <a:buNone/>
            </a:pPr>
            <a:endParaRPr lang="id-ID" sz="2000" dirty="0" smtClean="0"/>
          </a:p>
          <a:p>
            <a:pPr marL="457200" lvl="1" indent="-457200">
              <a:buFont typeface="Wingdings" pitchFamily="2" charset="2"/>
              <a:buChar char="Ø"/>
            </a:pPr>
            <a:r>
              <a:rPr lang="id-ID" b="1" dirty="0" smtClean="0"/>
              <a:t>Kompetensi Sosial</a:t>
            </a:r>
          </a:p>
          <a:p>
            <a:pPr marL="457200" lvl="1" indent="-457200">
              <a:buNone/>
            </a:pPr>
            <a:r>
              <a:rPr lang="id-ID" dirty="0" smtClean="0"/>
              <a:t>	Bersikap komunikatif, inklusif, objektif, tidak diskriminatif, adaptif, partisipatif dan transformatif.</a:t>
            </a:r>
            <a:endParaRPr lang="id-ID"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355</TotalTime>
  <Words>1400</Words>
  <Application>Microsoft Office PowerPoint</Application>
  <PresentationFormat>On-screen Show (4:3)</PresentationFormat>
  <Paragraphs>131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Slide 1</vt:lpstr>
      <vt:lpstr>PLENO 1 1. Orientasi Umum Program PPGT 2. Pemaparan Kurikulum PPGT 3. Pemilihan dan Penetapan Kelas dan KD atau Tema 4. MoU Kontrak Belajar </vt:lpstr>
      <vt:lpstr>Latar Belakang</vt:lpstr>
      <vt:lpstr>Solusi</vt:lpstr>
      <vt:lpstr>Landasan Hukum</vt:lpstr>
      <vt:lpstr>Tujuan Program PPGT</vt:lpstr>
      <vt:lpstr>KOMPETENSI LULUSAN PPGT  PRODI PGSD FIP UPI</vt:lpstr>
      <vt:lpstr>Slide 8</vt:lpstr>
      <vt:lpstr>Slide 9</vt:lpstr>
      <vt:lpstr>POLA DAN STRUKTUR KURIKULUM PROGRAM PPGT</vt:lpstr>
      <vt:lpstr>STRUKTUR KURIKULUM PPGT</vt:lpstr>
      <vt:lpstr>SISTEM PEMBELAJARAN</vt:lpstr>
      <vt:lpstr>Slide 13</vt:lpstr>
      <vt:lpstr>PENETAPAN KD DAN TEMA</vt:lpstr>
      <vt:lpstr>KEGIATAN WORKSHOP SSP</vt:lpstr>
      <vt:lpstr>SIKLUS WORKSHOP</vt:lpstr>
      <vt:lpstr>Slide 17</vt:lpstr>
      <vt:lpstr>PENILAIAN WORKSHOP (W)</vt:lpstr>
      <vt:lpstr>PENILAIAN WORKSHOP</vt:lpstr>
      <vt:lpstr>PENILAIAN PPL (P) Kriteria kelulusan PPL minimal B (3,0)</vt:lpstr>
      <vt:lpstr>PENILAIAN PMM</vt:lpstr>
      <vt:lpstr>PENILAIAN UJIAN TULIS (UT)</vt:lpstr>
      <vt:lpstr>Slide 23</vt:lpstr>
      <vt:lpstr>PENILAIAN UJI KINERJA (UK)</vt:lpstr>
      <vt:lpstr>NILAI KELULUSAN PPG</vt:lpstr>
      <vt:lpstr>PENILAIAN KEGIATAN HIDUP BERASRAMA (KHA)</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PROFESI GURU TERINTEGRASI</dc:title>
  <dc:creator>pgsd fip upi</dc:creator>
  <cp:lastModifiedBy>pgsd fip upi</cp:lastModifiedBy>
  <cp:revision>69</cp:revision>
  <dcterms:created xsi:type="dcterms:W3CDTF">2011-11-09T02:39:50Z</dcterms:created>
  <dcterms:modified xsi:type="dcterms:W3CDTF">2016-02-22T01:57:37Z</dcterms:modified>
</cp:coreProperties>
</file>