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504" r:id="rId3"/>
    <p:sldId id="505" r:id="rId4"/>
    <p:sldId id="460" r:id="rId5"/>
    <p:sldId id="461" r:id="rId6"/>
    <p:sldId id="486" r:id="rId7"/>
    <p:sldId id="487" r:id="rId8"/>
    <p:sldId id="489" r:id="rId9"/>
    <p:sldId id="491" r:id="rId10"/>
    <p:sldId id="488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500" r:id="rId19"/>
    <p:sldId id="492" r:id="rId20"/>
    <p:sldId id="474" r:id="rId21"/>
    <p:sldId id="476" r:id="rId22"/>
    <p:sldId id="477" r:id="rId23"/>
    <p:sldId id="478" r:id="rId24"/>
    <p:sldId id="480" r:id="rId25"/>
    <p:sldId id="506" r:id="rId26"/>
    <p:sldId id="502" r:id="rId27"/>
    <p:sldId id="507" r:id="rId28"/>
    <p:sldId id="45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35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nizam:Documents:Microsoft%20User%20Data:Office%202011%20AutoRecovery:Workbook2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D:\My%20Documents\DIAL\CPNS\Dir.%20Kelembagaan\Keirausahaan\dataBPS_dikt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chemeClr val="accent1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lang="id-ID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Sheet2!$B$3:$B$8</c:f>
              <c:strCache>
                <c:ptCount val="6"/>
                <c:pt idx="0">
                  <c:v>SD atau tidak tamat SD</c:v>
                </c:pt>
                <c:pt idx="1">
                  <c:v>SMP</c:v>
                </c:pt>
                <c:pt idx="2">
                  <c:v>SMA</c:v>
                </c:pt>
                <c:pt idx="3">
                  <c:v>SMK</c:v>
                </c:pt>
                <c:pt idx="4">
                  <c:v>Diploma I,II,III</c:v>
                </c:pt>
                <c:pt idx="5">
                  <c:v>Universitas</c:v>
                </c:pt>
              </c:strCache>
            </c:strRef>
          </c:cat>
          <c:val>
            <c:numRef>
              <c:f>Sheet2!$C$3:$C$8</c:f>
              <c:numCache>
                <c:formatCode>0.00%</c:formatCode>
                <c:ptCount val="6"/>
                <c:pt idx="0">
                  <c:v>0.630000000000005</c:v>
                </c:pt>
                <c:pt idx="1">
                  <c:v>0.177</c:v>
                </c:pt>
                <c:pt idx="2">
                  <c:v>0.103</c:v>
                </c:pt>
                <c:pt idx="3">
                  <c:v>0.0550000000000001</c:v>
                </c:pt>
                <c:pt idx="4">
                  <c:v>0.0160000000000001</c:v>
                </c:pt>
                <c:pt idx="5">
                  <c:v>0.0180000000000001</c:v>
                </c:pt>
              </c:numCache>
            </c:numRef>
          </c:val>
        </c:ser>
        <c:ser>
          <c:idx val="1"/>
          <c:order val="1"/>
          <c:tx>
            <c:strRef>
              <c:f>Sheet2!$D$2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chemeClr val="accent2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lang="id-ID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Sheet2!$B$3:$B$8</c:f>
              <c:strCache>
                <c:ptCount val="6"/>
                <c:pt idx="0">
                  <c:v>SD atau tidak tamat SD</c:v>
                </c:pt>
                <c:pt idx="1">
                  <c:v>SMP</c:v>
                </c:pt>
                <c:pt idx="2">
                  <c:v>SMA</c:v>
                </c:pt>
                <c:pt idx="3">
                  <c:v>SMK</c:v>
                </c:pt>
                <c:pt idx="4">
                  <c:v>Diploma I,II,III</c:v>
                </c:pt>
                <c:pt idx="5">
                  <c:v>Universitas</c:v>
                </c:pt>
              </c:strCache>
            </c:strRef>
          </c:cat>
          <c:val>
            <c:numRef>
              <c:f>Sheet2!$D$3:$D$8</c:f>
              <c:numCache>
                <c:formatCode>0.00%</c:formatCode>
                <c:ptCount val="6"/>
                <c:pt idx="0">
                  <c:v>0.555</c:v>
                </c:pt>
                <c:pt idx="1">
                  <c:v>0.202</c:v>
                </c:pt>
                <c:pt idx="2">
                  <c:v>0.127</c:v>
                </c:pt>
                <c:pt idx="3">
                  <c:v>0.0620000000000005</c:v>
                </c:pt>
                <c:pt idx="4">
                  <c:v>0.0220000000000002</c:v>
                </c:pt>
                <c:pt idx="5">
                  <c:v>0.0320000000000003</c:v>
                </c:pt>
              </c:numCache>
            </c:numRef>
          </c:val>
        </c:ser>
        <c:ser>
          <c:idx val="2"/>
          <c:order val="2"/>
          <c:tx>
            <c:strRef>
              <c:f>Sheet2!$E$2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isometricTopDown" fov="0">
                <a:rot lat="0" lon="0" rev="0"/>
              </a:camera>
              <a:lightRig rig="balanced" dir="t">
                <a:rot lat="0" lon="0" rev="13800000"/>
              </a:lightRig>
            </a:scene3d>
            <a:sp3d extrusionH="12700" prstMaterial="plastic">
              <a:bevelT w="38100" h="25400" prst="softRound"/>
              <a:contourClr>
                <a:schemeClr val="accent3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lang="id-ID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Sheet2!$B$3:$B$8</c:f>
              <c:strCache>
                <c:ptCount val="6"/>
                <c:pt idx="0">
                  <c:v>SD atau tidak tamat SD</c:v>
                </c:pt>
                <c:pt idx="1">
                  <c:v>SMP</c:v>
                </c:pt>
                <c:pt idx="2">
                  <c:v>SMA</c:v>
                </c:pt>
                <c:pt idx="3">
                  <c:v>SMK</c:v>
                </c:pt>
                <c:pt idx="4">
                  <c:v>Diploma I,II,III</c:v>
                </c:pt>
                <c:pt idx="5">
                  <c:v>Universitas</c:v>
                </c:pt>
              </c:strCache>
            </c:strRef>
          </c:cat>
          <c:val>
            <c:numRef>
              <c:f>Sheet2!$E$3:$E$8</c:f>
              <c:numCache>
                <c:formatCode>0.00%</c:formatCode>
                <c:ptCount val="6"/>
                <c:pt idx="0">
                  <c:v>0.515</c:v>
                </c:pt>
                <c:pt idx="1">
                  <c:v>0.189000000000001</c:v>
                </c:pt>
                <c:pt idx="2">
                  <c:v>0.146</c:v>
                </c:pt>
                <c:pt idx="3">
                  <c:v>0.0780000000000003</c:v>
                </c:pt>
                <c:pt idx="4">
                  <c:v>0.0270000000000003</c:v>
                </c:pt>
                <c:pt idx="5">
                  <c:v>0.046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0272168"/>
        <c:axId val="2120269064"/>
      </c:barChart>
      <c:catAx>
        <c:axId val="21202721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2120269064"/>
        <c:crosses val="autoZero"/>
        <c:auto val="1"/>
        <c:lblAlgn val="ctr"/>
        <c:lblOffset val="100"/>
        <c:noMultiLvlLbl val="0"/>
      </c:catAx>
      <c:valAx>
        <c:axId val="2120269064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2120272168"/>
        <c:crosses val="autoZero"/>
        <c:crossBetween val="between"/>
        <c:majorUnit val="0.2"/>
      </c:valAx>
    </c:plotArea>
    <c:legend>
      <c:legendPos val="r"/>
      <c:legendEntry>
        <c:idx val="0"/>
        <c:txPr>
          <a:bodyPr/>
          <a:lstStyle/>
          <a:p>
            <a:pPr>
              <a:defRPr lang="id-ID"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lang="id-ID" sz="1400"/>
            </a:pPr>
            <a:endParaRPr lang="en-US"/>
          </a:p>
        </c:txPr>
      </c:legendEntry>
      <c:layout>
        <c:manualLayout>
          <c:xMode val="edge"/>
          <c:yMode val="edge"/>
          <c:x val="0.663172572178489"/>
          <c:y val="0.119972560248152"/>
          <c:w val="0.0834085963613533"/>
          <c:h val="0.24463791457885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lang="id-ID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2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table4_edit_english!$B$4</c:f>
              <c:strCache>
                <c:ptCount val="1"/>
                <c:pt idx="0">
                  <c:v>Diploma I/II/III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"/>
                  <c:y val="0.0312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292397660818716"/>
                  <c:y val="0.1186012151103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32013201320133"/>
                  <c:y val="0.06770833333333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32012939172077"/>
                  <c:y val="0.140922545758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28052805280528"/>
                  <c:y val="0.127604166666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05053516420767E-17"/>
                  <c:y val="0.127604166666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247524752475248"/>
                  <c:y val="0.161458333333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table4_edit_english!$C$3:$I$3</c:f>
              <c:strCache>
                <c:ptCount val="7"/>
                <c:pt idx="0">
                  <c:v>2006 (Feb)</c:v>
                </c:pt>
                <c:pt idx="1">
                  <c:v>2006 (Agst)</c:v>
                </c:pt>
                <c:pt idx="2">
                  <c:v>2007 (Feb)</c:v>
                </c:pt>
                <c:pt idx="3">
                  <c:v>2007 (Agst)</c:v>
                </c:pt>
                <c:pt idx="4">
                  <c:v>2008 (Feb)</c:v>
                </c:pt>
                <c:pt idx="5">
                  <c:v>2008 (Agst)</c:v>
                </c:pt>
                <c:pt idx="6">
                  <c:v>2009 (Feb)</c:v>
                </c:pt>
              </c:strCache>
            </c:strRef>
          </c:cat>
          <c:val>
            <c:numRef>
              <c:f>table4_edit_english!$C$4:$I$4</c:f>
              <c:numCache>
                <c:formatCode>_(* #,##0_);_(* \(#,##0\);_(* "-"_);_(@_)</c:formatCode>
                <c:ptCount val="7"/>
                <c:pt idx="0">
                  <c:v>297185.0</c:v>
                </c:pt>
                <c:pt idx="1">
                  <c:v>278074.0</c:v>
                </c:pt>
                <c:pt idx="2">
                  <c:v>330316.0</c:v>
                </c:pt>
                <c:pt idx="3">
                  <c:v>397191.0</c:v>
                </c:pt>
                <c:pt idx="4">
                  <c:v>519867.0</c:v>
                </c:pt>
                <c:pt idx="5">
                  <c:v>362683.0</c:v>
                </c:pt>
                <c:pt idx="6">
                  <c:v>486399.0</c:v>
                </c:pt>
              </c:numCache>
            </c:numRef>
          </c:val>
        </c:ser>
        <c:ser>
          <c:idx val="1"/>
          <c:order val="1"/>
          <c:tx>
            <c:strRef>
              <c:f>table4_edit_english!$B$5</c:f>
              <c:strCache>
                <c:ptCount val="1"/>
                <c:pt idx="0">
                  <c:v>Sarjana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389408099688473"/>
                  <c:y val="0.026960779110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107945388405397"/>
                  <c:y val="0.05105042162534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389408099688473"/>
                  <c:y val="0.0147058795148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14018691588785"/>
                  <c:y val="0.05392155822109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498442367601246"/>
                  <c:y val="0.0710784176550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table4_edit_english!$C$3:$I$3</c:f>
              <c:strCache>
                <c:ptCount val="7"/>
                <c:pt idx="0">
                  <c:v>2006 (Feb)</c:v>
                </c:pt>
                <c:pt idx="1">
                  <c:v>2006 (Agst)</c:v>
                </c:pt>
                <c:pt idx="2">
                  <c:v>2007 (Feb)</c:v>
                </c:pt>
                <c:pt idx="3">
                  <c:v>2007 (Agst)</c:v>
                </c:pt>
                <c:pt idx="4">
                  <c:v>2008 (Feb)</c:v>
                </c:pt>
                <c:pt idx="5">
                  <c:v>2008 (Agst)</c:v>
                </c:pt>
                <c:pt idx="6">
                  <c:v>2009 (Feb)</c:v>
                </c:pt>
              </c:strCache>
            </c:strRef>
          </c:cat>
          <c:val>
            <c:numRef>
              <c:f>table4_edit_english!$C$5:$I$5</c:f>
              <c:numCache>
                <c:formatCode>_(* #,##0_);_(* \(#,##0\);_(* "-"_);_(@_)</c:formatCode>
                <c:ptCount val="7"/>
                <c:pt idx="0">
                  <c:v>375601.0</c:v>
                </c:pt>
                <c:pt idx="1">
                  <c:v>395554.0</c:v>
                </c:pt>
                <c:pt idx="2">
                  <c:v>409890.0</c:v>
                </c:pt>
                <c:pt idx="3">
                  <c:v>566588.0</c:v>
                </c:pt>
                <c:pt idx="4">
                  <c:v>626202.0</c:v>
                </c:pt>
                <c:pt idx="5">
                  <c:v>598318.0</c:v>
                </c:pt>
                <c:pt idx="6">
                  <c:v>626621.0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4715576"/>
        <c:axId val="2144718776"/>
        <c:axId val="2144721928"/>
      </c:bar3DChart>
      <c:catAx>
        <c:axId val="2144715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 b="1">
                <a:solidFill>
                  <a:schemeClr val="bg1"/>
                </a:solidFill>
              </a:defRPr>
            </a:pPr>
            <a:endParaRPr lang="en-US"/>
          </a:p>
        </c:txPr>
        <c:crossAx val="2144718776"/>
        <c:crosses val="autoZero"/>
        <c:auto val="1"/>
        <c:lblAlgn val="ctr"/>
        <c:lblOffset val="100"/>
        <c:noMultiLvlLbl val="0"/>
      </c:catAx>
      <c:valAx>
        <c:axId val="2144718776"/>
        <c:scaling>
          <c:orientation val="minMax"/>
        </c:scaling>
        <c:delete val="0"/>
        <c:axPos val="l"/>
        <c:majorGridlines/>
        <c:numFmt formatCode="_(* #,##0_);_(* \(#,##0\);_(* &quot;-&quot;_);_(@_)" sourceLinked="1"/>
        <c:majorTickMark val="out"/>
        <c:minorTickMark val="none"/>
        <c:tickLblPos val="nextTo"/>
        <c:txPr>
          <a:bodyPr/>
          <a:lstStyle/>
          <a:p>
            <a:pPr>
              <a:defRPr lang="en-US" sz="1200" b="1">
                <a:solidFill>
                  <a:schemeClr val="bg1"/>
                </a:solidFill>
              </a:defRPr>
            </a:pPr>
            <a:endParaRPr lang="en-US"/>
          </a:p>
        </c:txPr>
        <c:crossAx val="2144715576"/>
        <c:crosses val="autoZero"/>
        <c:crossBetween val="between"/>
      </c:valAx>
      <c:serAx>
        <c:axId val="2144721928"/>
        <c:scaling>
          <c:orientation val="minMax"/>
        </c:scaling>
        <c:delete val="1"/>
        <c:axPos val="b"/>
        <c:majorTickMark val="out"/>
        <c:minorTickMark val="none"/>
        <c:tickLblPos val="none"/>
        <c:crossAx val="2144718776"/>
        <c:crosses val="autoZero"/>
      </c:serAx>
    </c:plotArea>
    <c:legend>
      <c:legendPos val="r"/>
      <c:layout/>
      <c:overlay val="0"/>
      <c:txPr>
        <a:bodyPr/>
        <a:lstStyle/>
        <a:p>
          <a:pPr>
            <a:defRPr lang="en-US"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2">
        <a:lumMod val="75000"/>
      </a:schemeClr>
    </a:solidFill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9BDEC-0AE9-E740-8D24-C2E0299C2D18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7E1E41-8830-7D48-A2AB-026F66622297}">
      <dgm:prSet phldrT="[Text]"/>
      <dgm:spPr/>
      <dgm:t>
        <a:bodyPr/>
        <a:lstStyle/>
        <a:p>
          <a:r>
            <a:rPr lang="en-US" dirty="0" smtClean="0"/>
            <a:t>KARAKTER</a:t>
          </a:r>
          <a:endParaRPr lang="en-US" dirty="0"/>
        </a:p>
      </dgm:t>
    </dgm:pt>
    <dgm:pt modelId="{E5E251D7-8DE1-5747-876E-4979991F562A}" type="parTrans" cxnId="{0C935F24-9D0E-BA4B-9384-E4AF711A0721}">
      <dgm:prSet/>
      <dgm:spPr/>
      <dgm:t>
        <a:bodyPr/>
        <a:lstStyle/>
        <a:p>
          <a:endParaRPr lang="en-US"/>
        </a:p>
      </dgm:t>
    </dgm:pt>
    <dgm:pt modelId="{1C9988FE-10CF-B843-8273-ACF926AAB5E4}" type="sibTrans" cxnId="{0C935F24-9D0E-BA4B-9384-E4AF711A0721}">
      <dgm:prSet/>
      <dgm:spPr/>
      <dgm:t>
        <a:bodyPr/>
        <a:lstStyle/>
        <a:p>
          <a:endParaRPr lang="en-US"/>
        </a:p>
      </dgm:t>
    </dgm:pt>
    <dgm:pt modelId="{35819C74-9FA1-BA4F-85EB-A656B24BB94B}">
      <dgm:prSet phldrT="[Text]"/>
      <dgm:spPr/>
      <dgm:t>
        <a:bodyPr/>
        <a:lstStyle/>
        <a:p>
          <a:r>
            <a:rPr lang="en-US" dirty="0" smtClean="0"/>
            <a:t>KESADARANSEBAGAI MAKHLUK DAN HAMBA TUHAN</a:t>
          </a:r>
          <a:endParaRPr lang="en-US" dirty="0"/>
        </a:p>
      </dgm:t>
    </dgm:pt>
    <dgm:pt modelId="{9A8B28F6-F404-8A4B-A976-203CD6031D7C}" type="parTrans" cxnId="{47395A83-1BA2-F64E-801D-85F7179E4D04}">
      <dgm:prSet/>
      <dgm:spPr/>
      <dgm:t>
        <a:bodyPr/>
        <a:lstStyle/>
        <a:p>
          <a:endParaRPr lang="en-US"/>
        </a:p>
      </dgm:t>
    </dgm:pt>
    <dgm:pt modelId="{EE0985C0-D052-A048-A134-67FD52327855}" type="sibTrans" cxnId="{47395A83-1BA2-F64E-801D-85F7179E4D04}">
      <dgm:prSet/>
      <dgm:spPr/>
      <dgm:t>
        <a:bodyPr/>
        <a:lstStyle/>
        <a:p>
          <a:endParaRPr lang="en-US"/>
        </a:p>
      </dgm:t>
    </dgm:pt>
    <dgm:pt modelId="{9A68C85A-A9BD-CA41-9609-767508F6A20D}">
      <dgm:prSet phldrT="[Text]"/>
      <dgm:spPr/>
      <dgm:t>
        <a:bodyPr/>
        <a:lstStyle/>
        <a:p>
          <a:r>
            <a:rPr lang="en-US" dirty="0" smtClean="0"/>
            <a:t>CURIOSITY DAN BUDAYA KEILMUAN </a:t>
          </a:r>
          <a:endParaRPr lang="en-US" dirty="0"/>
        </a:p>
      </dgm:t>
    </dgm:pt>
    <dgm:pt modelId="{F9AA598E-2A32-2E46-8B99-806BBC0C229D}" type="parTrans" cxnId="{E9AD7AE5-DE7B-1B4D-80CE-265BE4A501E0}">
      <dgm:prSet/>
      <dgm:spPr/>
      <dgm:t>
        <a:bodyPr/>
        <a:lstStyle/>
        <a:p>
          <a:endParaRPr lang="en-US"/>
        </a:p>
      </dgm:t>
    </dgm:pt>
    <dgm:pt modelId="{F71169EA-B36A-5944-B357-84CF9CB604C0}" type="sibTrans" cxnId="{E9AD7AE5-DE7B-1B4D-80CE-265BE4A501E0}">
      <dgm:prSet/>
      <dgm:spPr/>
      <dgm:t>
        <a:bodyPr/>
        <a:lstStyle/>
        <a:p>
          <a:endParaRPr lang="en-US"/>
        </a:p>
      </dgm:t>
    </dgm:pt>
    <dgm:pt modelId="{268E2B9A-9C1C-B14A-87BB-71FBAD8092B0}">
      <dgm:prSet phldrT="[Text]"/>
      <dgm:spPr/>
      <dgm:t>
        <a:bodyPr/>
        <a:lstStyle/>
        <a:p>
          <a:r>
            <a:rPr lang="en-US" dirty="0" smtClean="0"/>
            <a:t>RASA CINTA TANAH AIR</a:t>
          </a:r>
          <a:endParaRPr lang="en-US" dirty="0"/>
        </a:p>
      </dgm:t>
    </dgm:pt>
    <dgm:pt modelId="{A9A1AA70-C046-F342-A730-7FB694F0DB39}" type="parTrans" cxnId="{588285DC-3938-6D41-AFD7-DE6131647925}">
      <dgm:prSet/>
      <dgm:spPr/>
      <dgm:t>
        <a:bodyPr/>
        <a:lstStyle/>
        <a:p>
          <a:endParaRPr lang="en-US"/>
        </a:p>
      </dgm:t>
    </dgm:pt>
    <dgm:pt modelId="{2E744BBA-A9A7-8441-8AF2-31A8E876F3B9}" type="sibTrans" cxnId="{588285DC-3938-6D41-AFD7-DE6131647925}">
      <dgm:prSet/>
      <dgm:spPr/>
      <dgm:t>
        <a:bodyPr/>
        <a:lstStyle/>
        <a:p>
          <a:endParaRPr lang="en-US"/>
        </a:p>
      </dgm:t>
    </dgm:pt>
    <dgm:pt modelId="{EC3614FF-D93A-2741-9AE1-795C87EFA909}" type="pres">
      <dgm:prSet presAssocID="{B679BDEC-0AE9-E740-8D24-C2E0299C2D1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21F690-4037-EB46-8AAA-03AA3C0D45E4}" type="pres">
      <dgm:prSet presAssocID="{597E1E41-8830-7D48-A2AB-026F66622297}" presName="centerShape" presStyleLbl="node0" presStyleIdx="0" presStyleCnt="1"/>
      <dgm:spPr/>
      <dgm:t>
        <a:bodyPr/>
        <a:lstStyle/>
        <a:p>
          <a:endParaRPr lang="en-US"/>
        </a:p>
      </dgm:t>
    </dgm:pt>
    <dgm:pt modelId="{31052EB0-B9E7-5F48-94EA-FEE937DA11CB}" type="pres">
      <dgm:prSet presAssocID="{9A8B28F6-F404-8A4B-A976-203CD6031D7C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F285121D-6FB0-904D-9349-A996684CA0CE}" type="pres">
      <dgm:prSet presAssocID="{35819C74-9FA1-BA4F-85EB-A656B24BB94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92796-024B-9849-ACB4-1DC74321BDBD}" type="pres">
      <dgm:prSet presAssocID="{F9AA598E-2A32-2E46-8B99-806BBC0C229D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88374E52-25B1-1A41-9C52-6A39201205ED}" type="pres">
      <dgm:prSet presAssocID="{9A68C85A-A9BD-CA41-9609-767508F6A20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2F4ED-1F79-5C4B-82DF-4DBAE310C08C}" type="pres">
      <dgm:prSet presAssocID="{A9A1AA70-C046-F342-A730-7FB694F0DB39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C468970F-E767-7E4C-9773-35CC64DEF0A7}" type="pres">
      <dgm:prSet presAssocID="{268E2B9A-9C1C-B14A-87BB-71FBAD8092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816D97-F724-6147-8B68-0A3443AA40B3}" type="presOf" srcId="{B679BDEC-0AE9-E740-8D24-C2E0299C2D18}" destId="{EC3614FF-D93A-2741-9AE1-795C87EFA909}" srcOrd="0" destOrd="0" presId="urn:microsoft.com/office/officeart/2005/8/layout/radial4"/>
    <dgm:cxn modelId="{0AFB9397-9923-9E4D-BE4F-61E5D729C5B2}" type="presOf" srcId="{F9AA598E-2A32-2E46-8B99-806BBC0C229D}" destId="{30892796-024B-9849-ACB4-1DC74321BDBD}" srcOrd="0" destOrd="0" presId="urn:microsoft.com/office/officeart/2005/8/layout/radial4"/>
    <dgm:cxn modelId="{351CB14B-484E-E44F-9093-A190BAD2A9F3}" type="presOf" srcId="{9A8B28F6-F404-8A4B-A976-203CD6031D7C}" destId="{31052EB0-B9E7-5F48-94EA-FEE937DA11CB}" srcOrd="0" destOrd="0" presId="urn:microsoft.com/office/officeart/2005/8/layout/radial4"/>
    <dgm:cxn modelId="{8B849827-0A38-1A4A-A533-BAEF1003293B}" type="presOf" srcId="{597E1E41-8830-7D48-A2AB-026F66622297}" destId="{E121F690-4037-EB46-8AAA-03AA3C0D45E4}" srcOrd="0" destOrd="0" presId="urn:microsoft.com/office/officeart/2005/8/layout/radial4"/>
    <dgm:cxn modelId="{382FFA58-144F-1449-B2F1-01410F7D3861}" type="presOf" srcId="{A9A1AA70-C046-F342-A730-7FB694F0DB39}" destId="{0392F4ED-1F79-5C4B-82DF-4DBAE310C08C}" srcOrd="0" destOrd="0" presId="urn:microsoft.com/office/officeart/2005/8/layout/radial4"/>
    <dgm:cxn modelId="{E9AD7AE5-DE7B-1B4D-80CE-265BE4A501E0}" srcId="{597E1E41-8830-7D48-A2AB-026F66622297}" destId="{9A68C85A-A9BD-CA41-9609-767508F6A20D}" srcOrd="1" destOrd="0" parTransId="{F9AA598E-2A32-2E46-8B99-806BBC0C229D}" sibTransId="{F71169EA-B36A-5944-B357-84CF9CB604C0}"/>
    <dgm:cxn modelId="{588285DC-3938-6D41-AFD7-DE6131647925}" srcId="{597E1E41-8830-7D48-A2AB-026F66622297}" destId="{268E2B9A-9C1C-B14A-87BB-71FBAD8092B0}" srcOrd="2" destOrd="0" parTransId="{A9A1AA70-C046-F342-A730-7FB694F0DB39}" sibTransId="{2E744BBA-A9A7-8441-8AF2-31A8E876F3B9}"/>
    <dgm:cxn modelId="{CC170829-68CF-614E-9CBA-224ADE789245}" type="presOf" srcId="{268E2B9A-9C1C-B14A-87BB-71FBAD8092B0}" destId="{C468970F-E767-7E4C-9773-35CC64DEF0A7}" srcOrd="0" destOrd="0" presId="urn:microsoft.com/office/officeart/2005/8/layout/radial4"/>
    <dgm:cxn modelId="{0C935F24-9D0E-BA4B-9384-E4AF711A0721}" srcId="{B679BDEC-0AE9-E740-8D24-C2E0299C2D18}" destId="{597E1E41-8830-7D48-A2AB-026F66622297}" srcOrd="0" destOrd="0" parTransId="{E5E251D7-8DE1-5747-876E-4979991F562A}" sibTransId="{1C9988FE-10CF-B843-8273-ACF926AAB5E4}"/>
    <dgm:cxn modelId="{B88BE2A0-2BC8-EE4E-B91E-67FFAF677B2C}" type="presOf" srcId="{9A68C85A-A9BD-CA41-9609-767508F6A20D}" destId="{88374E52-25B1-1A41-9C52-6A39201205ED}" srcOrd="0" destOrd="0" presId="urn:microsoft.com/office/officeart/2005/8/layout/radial4"/>
    <dgm:cxn modelId="{47395A83-1BA2-F64E-801D-85F7179E4D04}" srcId="{597E1E41-8830-7D48-A2AB-026F66622297}" destId="{35819C74-9FA1-BA4F-85EB-A656B24BB94B}" srcOrd="0" destOrd="0" parTransId="{9A8B28F6-F404-8A4B-A976-203CD6031D7C}" sibTransId="{EE0985C0-D052-A048-A134-67FD52327855}"/>
    <dgm:cxn modelId="{C2B0B80B-9E09-124E-9971-7959F8AB56A6}" type="presOf" srcId="{35819C74-9FA1-BA4F-85EB-A656B24BB94B}" destId="{F285121D-6FB0-904D-9349-A996684CA0CE}" srcOrd="0" destOrd="0" presId="urn:microsoft.com/office/officeart/2005/8/layout/radial4"/>
    <dgm:cxn modelId="{BE2BAE6A-3464-3644-A5CC-484BC5C20737}" type="presParOf" srcId="{EC3614FF-D93A-2741-9AE1-795C87EFA909}" destId="{E121F690-4037-EB46-8AAA-03AA3C0D45E4}" srcOrd="0" destOrd="0" presId="urn:microsoft.com/office/officeart/2005/8/layout/radial4"/>
    <dgm:cxn modelId="{813ACAD3-7344-764D-978B-474EA7526FBD}" type="presParOf" srcId="{EC3614FF-D93A-2741-9AE1-795C87EFA909}" destId="{31052EB0-B9E7-5F48-94EA-FEE937DA11CB}" srcOrd="1" destOrd="0" presId="urn:microsoft.com/office/officeart/2005/8/layout/radial4"/>
    <dgm:cxn modelId="{0F38FB06-621F-904B-B78C-9EFDD2A93018}" type="presParOf" srcId="{EC3614FF-D93A-2741-9AE1-795C87EFA909}" destId="{F285121D-6FB0-904D-9349-A996684CA0CE}" srcOrd="2" destOrd="0" presId="urn:microsoft.com/office/officeart/2005/8/layout/radial4"/>
    <dgm:cxn modelId="{3164128B-D71E-9F44-BEC1-85418D7AA6B6}" type="presParOf" srcId="{EC3614FF-D93A-2741-9AE1-795C87EFA909}" destId="{30892796-024B-9849-ACB4-1DC74321BDBD}" srcOrd="3" destOrd="0" presId="urn:microsoft.com/office/officeart/2005/8/layout/radial4"/>
    <dgm:cxn modelId="{9C8FDB0C-1318-E645-9814-84D982B9BDA4}" type="presParOf" srcId="{EC3614FF-D93A-2741-9AE1-795C87EFA909}" destId="{88374E52-25B1-1A41-9C52-6A39201205ED}" srcOrd="4" destOrd="0" presId="urn:microsoft.com/office/officeart/2005/8/layout/radial4"/>
    <dgm:cxn modelId="{9B2DB53D-24B5-5F44-A273-EEF60DD14D7A}" type="presParOf" srcId="{EC3614FF-D93A-2741-9AE1-795C87EFA909}" destId="{0392F4ED-1F79-5C4B-82DF-4DBAE310C08C}" srcOrd="5" destOrd="0" presId="urn:microsoft.com/office/officeart/2005/8/layout/radial4"/>
    <dgm:cxn modelId="{FD2ADAC0-390C-E244-84A1-C92C076D6FAA}" type="presParOf" srcId="{EC3614FF-D93A-2741-9AE1-795C87EFA909}" destId="{C468970F-E767-7E4C-9773-35CC64DEF0A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2778EB-B079-0E4A-AEEC-7A81CD1CE3BF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3BA3C7-8911-924F-8DB9-13ABB7170E18}">
      <dgm:prSet phldrT="[Text]"/>
      <dgm:spPr/>
      <dgm:t>
        <a:bodyPr/>
        <a:lstStyle/>
        <a:p>
          <a:r>
            <a:rPr lang="en-US" dirty="0" smtClean="0"/>
            <a:t>CLASSROOM ATMOSPHERE</a:t>
          </a:r>
          <a:endParaRPr lang="en-US" dirty="0"/>
        </a:p>
      </dgm:t>
    </dgm:pt>
    <dgm:pt modelId="{CE91A3F1-27A2-454E-9EB3-C0EBB91FA4F3}" type="parTrans" cxnId="{4C09EFAD-8E93-3142-BDD4-4AB8C1ABA14E}">
      <dgm:prSet/>
      <dgm:spPr/>
      <dgm:t>
        <a:bodyPr/>
        <a:lstStyle/>
        <a:p>
          <a:endParaRPr lang="en-US"/>
        </a:p>
      </dgm:t>
    </dgm:pt>
    <dgm:pt modelId="{363A4160-8214-F54E-A7A6-7B9F6EBC8C9E}" type="sibTrans" cxnId="{4C09EFAD-8E93-3142-BDD4-4AB8C1ABA14E}">
      <dgm:prSet/>
      <dgm:spPr/>
      <dgm:t>
        <a:bodyPr/>
        <a:lstStyle/>
        <a:p>
          <a:endParaRPr lang="en-US"/>
        </a:p>
      </dgm:t>
    </dgm:pt>
    <dgm:pt modelId="{BEAD8CCD-3FA5-BC4B-9A5D-80B8009B76E8}">
      <dgm:prSet phldrT="[Text]"/>
      <dgm:spPr/>
      <dgm:t>
        <a:bodyPr/>
        <a:lstStyle/>
        <a:p>
          <a:r>
            <a:rPr lang="en-US" dirty="0" smtClean="0"/>
            <a:t>CONTENT KNOWLEDGE</a:t>
          </a:r>
          <a:endParaRPr lang="en-US" dirty="0"/>
        </a:p>
      </dgm:t>
    </dgm:pt>
    <dgm:pt modelId="{3B61976B-89BD-A447-ADFD-F43711E43F4A}" type="parTrans" cxnId="{42E465A1-9A60-0944-B189-D4E6ED464584}">
      <dgm:prSet/>
      <dgm:spPr/>
      <dgm:t>
        <a:bodyPr/>
        <a:lstStyle/>
        <a:p>
          <a:endParaRPr lang="en-US"/>
        </a:p>
      </dgm:t>
    </dgm:pt>
    <dgm:pt modelId="{CBE5C2FB-2FCD-6B4F-A5CF-468F03B17C85}" type="sibTrans" cxnId="{42E465A1-9A60-0944-B189-D4E6ED464584}">
      <dgm:prSet/>
      <dgm:spPr/>
      <dgm:t>
        <a:bodyPr/>
        <a:lstStyle/>
        <a:p>
          <a:endParaRPr lang="en-US"/>
        </a:p>
      </dgm:t>
    </dgm:pt>
    <dgm:pt modelId="{7FF34CF4-9ADF-F044-A23B-4C8BA8C3EF54}">
      <dgm:prSet phldrT="[Text]"/>
      <dgm:spPr/>
      <dgm:t>
        <a:bodyPr/>
        <a:lstStyle/>
        <a:p>
          <a:r>
            <a:rPr lang="en-US" dirty="0" smtClean="0"/>
            <a:t>PEDAGOGICAL KNOWLEDGE</a:t>
          </a:r>
          <a:endParaRPr lang="en-US" dirty="0"/>
        </a:p>
      </dgm:t>
    </dgm:pt>
    <dgm:pt modelId="{5FD42F15-9EC9-9744-83A9-4BE4583F3081}" type="parTrans" cxnId="{F77E0AF8-EEB7-4349-95B6-DDEA95F7AEE9}">
      <dgm:prSet/>
      <dgm:spPr/>
      <dgm:t>
        <a:bodyPr/>
        <a:lstStyle/>
        <a:p>
          <a:endParaRPr lang="en-US"/>
        </a:p>
      </dgm:t>
    </dgm:pt>
    <dgm:pt modelId="{FF1655D8-9066-AE49-BD84-8912059F5D90}" type="sibTrans" cxnId="{F77E0AF8-EEB7-4349-95B6-DDEA95F7AEE9}">
      <dgm:prSet/>
      <dgm:spPr/>
      <dgm:t>
        <a:bodyPr/>
        <a:lstStyle/>
        <a:p>
          <a:endParaRPr lang="en-US"/>
        </a:p>
      </dgm:t>
    </dgm:pt>
    <dgm:pt modelId="{BA0A426B-F575-144F-8508-8EB8409779D7}">
      <dgm:prSet phldrT="[Text]"/>
      <dgm:spPr/>
      <dgm:t>
        <a:bodyPr/>
        <a:lstStyle/>
        <a:p>
          <a:r>
            <a:rPr lang="en-US" dirty="0" smtClean="0"/>
            <a:t>PEDAGOGICAL CONTENT KNOWLEDGE</a:t>
          </a:r>
          <a:endParaRPr lang="en-US" dirty="0"/>
        </a:p>
      </dgm:t>
    </dgm:pt>
    <dgm:pt modelId="{79D021D2-DE3F-2D40-8F25-DE9E81ED3B90}" type="parTrans" cxnId="{E430E9E4-CFE6-DD47-9B5C-FA835B16541F}">
      <dgm:prSet/>
      <dgm:spPr/>
      <dgm:t>
        <a:bodyPr/>
        <a:lstStyle/>
        <a:p>
          <a:endParaRPr lang="en-US"/>
        </a:p>
      </dgm:t>
    </dgm:pt>
    <dgm:pt modelId="{EA886D00-359F-3341-8CE0-7B6EFCFFCA1B}" type="sibTrans" cxnId="{E430E9E4-CFE6-DD47-9B5C-FA835B16541F}">
      <dgm:prSet/>
      <dgm:spPr/>
      <dgm:t>
        <a:bodyPr/>
        <a:lstStyle/>
        <a:p>
          <a:endParaRPr lang="en-US"/>
        </a:p>
      </dgm:t>
    </dgm:pt>
    <dgm:pt modelId="{6DAEB4D4-EB24-5E4C-BF3A-5B9E2FA915F0}">
      <dgm:prSet phldrT="[Text]"/>
      <dgm:spPr/>
      <dgm:t>
        <a:bodyPr/>
        <a:lstStyle/>
        <a:p>
          <a:r>
            <a:rPr lang="en-US" dirty="0" smtClean="0"/>
            <a:t>TEACHER CHARACTERISTICS  AND VALUES</a:t>
          </a:r>
          <a:endParaRPr lang="en-US" dirty="0"/>
        </a:p>
      </dgm:t>
    </dgm:pt>
    <dgm:pt modelId="{1F6FA796-1346-F34C-B84E-6D042CAE2343}" type="parTrans" cxnId="{63387BA6-0C81-1F40-9CF4-047A4EB95257}">
      <dgm:prSet/>
      <dgm:spPr/>
      <dgm:t>
        <a:bodyPr/>
        <a:lstStyle/>
        <a:p>
          <a:endParaRPr lang="en-US"/>
        </a:p>
      </dgm:t>
    </dgm:pt>
    <dgm:pt modelId="{D52CE084-0241-5948-AD6E-776CF6A50F39}" type="sibTrans" cxnId="{63387BA6-0C81-1F40-9CF4-047A4EB95257}">
      <dgm:prSet/>
      <dgm:spPr/>
      <dgm:t>
        <a:bodyPr/>
        <a:lstStyle/>
        <a:p>
          <a:endParaRPr lang="en-US"/>
        </a:p>
      </dgm:t>
    </dgm:pt>
    <dgm:pt modelId="{20E3F18D-CE8F-E443-96B7-58005A2539BE}" type="pres">
      <dgm:prSet presAssocID="{8F2778EB-B079-0E4A-AEEC-7A81CD1CE3B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AB15DF-AAD4-8149-8197-1BFF4E58CAFC}" type="pres">
      <dgm:prSet presAssocID="{8F2778EB-B079-0E4A-AEEC-7A81CD1CE3BF}" presName="matrix" presStyleCnt="0"/>
      <dgm:spPr/>
    </dgm:pt>
    <dgm:pt modelId="{0A2F1E9E-170F-1948-A90B-9654B6211619}" type="pres">
      <dgm:prSet presAssocID="{8F2778EB-B079-0E4A-AEEC-7A81CD1CE3BF}" presName="tile1" presStyleLbl="node1" presStyleIdx="0" presStyleCnt="4"/>
      <dgm:spPr/>
      <dgm:t>
        <a:bodyPr/>
        <a:lstStyle/>
        <a:p>
          <a:endParaRPr lang="en-US"/>
        </a:p>
      </dgm:t>
    </dgm:pt>
    <dgm:pt modelId="{FED19A8D-78A0-6C40-89DE-34E83F1D1826}" type="pres">
      <dgm:prSet presAssocID="{8F2778EB-B079-0E4A-AEEC-7A81CD1CE3B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80AC6-B2F9-DF4A-82F1-B1F402D7D818}" type="pres">
      <dgm:prSet presAssocID="{8F2778EB-B079-0E4A-AEEC-7A81CD1CE3BF}" presName="tile2" presStyleLbl="node1" presStyleIdx="1" presStyleCnt="4" custLinFactNeighborY="-833"/>
      <dgm:spPr/>
      <dgm:t>
        <a:bodyPr/>
        <a:lstStyle/>
        <a:p>
          <a:endParaRPr lang="en-US"/>
        </a:p>
      </dgm:t>
    </dgm:pt>
    <dgm:pt modelId="{E4CB0166-8E66-7146-A867-84A571F2C636}" type="pres">
      <dgm:prSet presAssocID="{8F2778EB-B079-0E4A-AEEC-7A81CD1CE3B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28E0E-1BBC-4E40-9002-6D7FFAFC53D7}" type="pres">
      <dgm:prSet presAssocID="{8F2778EB-B079-0E4A-AEEC-7A81CD1CE3BF}" presName="tile3" presStyleLbl="node1" presStyleIdx="2" presStyleCnt="4"/>
      <dgm:spPr/>
      <dgm:t>
        <a:bodyPr/>
        <a:lstStyle/>
        <a:p>
          <a:endParaRPr lang="en-US"/>
        </a:p>
      </dgm:t>
    </dgm:pt>
    <dgm:pt modelId="{24690214-DF8E-944E-9F2F-4C1E5DCCC383}" type="pres">
      <dgm:prSet presAssocID="{8F2778EB-B079-0E4A-AEEC-7A81CD1CE3B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0DE9E-007B-7B4D-A858-1048E4D20448}" type="pres">
      <dgm:prSet presAssocID="{8F2778EB-B079-0E4A-AEEC-7A81CD1CE3BF}" presName="tile4" presStyleLbl="node1" presStyleIdx="3" presStyleCnt="4"/>
      <dgm:spPr/>
      <dgm:t>
        <a:bodyPr/>
        <a:lstStyle/>
        <a:p>
          <a:endParaRPr lang="en-US"/>
        </a:p>
      </dgm:t>
    </dgm:pt>
    <dgm:pt modelId="{1E74FF2A-1DFE-024B-8351-3C2F85CD1942}" type="pres">
      <dgm:prSet presAssocID="{8F2778EB-B079-0E4A-AEEC-7A81CD1CE3B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9FD21-F830-1444-AEAF-B3F9E7173E38}" type="pres">
      <dgm:prSet presAssocID="{8F2778EB-B079-0E4A-AEEC-7A81CD1CE3BF}" presName="centerTile" presStyleLbl="fgShp" presStyleIdx="0" presStyleCnt="1" custLinFactNeighborX="-185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77E0AF8-EEB7-4349-95B6-DDEA95F7AEE9}" srcId="{523BA3C7-8911-924F-8DB9-13ABB7170E18}" destId="{7FF34CF4-9ADF-F044-A23B-4C8BA8C3EF54}" srcOrd="1" destOrd="0" parTransId="{5FD42F15-9EC9-9744-83A9-4BE4583F3081}" sibTransId="{FF1655D8-9066-AE49-BD84-8912059F5D90}"/>
    <dgm:cxn modelId="{389C48E6-57C8-0A4E-884B-95D65C2B4E2C}" type="presOf" srcId="{6DAEB4D4-EB24-5E4C-BF3A-5B9E2FA915F0}" destId="{D810DE9E-007B-7B4D-A858-1048E4D20448}" srcOrd="0" destOrd="0" presId="urn:microsoft.com/office/officeart/2005/8/layout/matrix1"/>
    <dgm:cxn modelId="{551BCEAC-72F4-BA49-91A7-1CF6C174DECB}" type="presOf" srcId="{6DAEB4D4-EB24-5E4C-BF3A-5B9E2FA915F0}" destId="{1E74FF2A-1DFE-024B-8351-3C2F85CD1942}" srcOrd="1" destOrd="0" presId="urn:microsoft.com/office/officeart/2005/8/layout/matrix1"/>
    <dgm:cxn modelId="{D3974F87-6F01-D84A-9249-DD3497CAB3A5}" type="presOf" srcId="{BA0A426B-F575-144F-8508-8EB8409779D7}" destId="{63128E0E-1BBC-4E40-9002-6D7FFAFC53D7}" srcOrd="0" destOrd="0" presId="urn:microsoft.com/office/officeart/2005/8/layout/matrix1"/>
    <dgm:cxn modelId="{FA921259-6C39-5341-AC97-C55F69CBE80C}" type="presOf" srcId="{7FF34CF4-9ADF-F044-A23B-4C8BA8C3EF54}" destId="{88480AC6-B2F9-DF4A-82F1-B1F402D7D818}" srcOrd="0" destOrd="0" presId="urn:microsoft.com/office/officeart/2005/8/layout/matrix1"/>
    <dgm:cxn modelId="{FF1380D5-C936-5E4E-A902-879D4F112080}" type="presOf" srcId="{BEAD8CCD-3FA5-BC4B-9A5D-80B8009B76E8}" destId="{0A2F1E9E-170F-1948-A90B-9654B6211619}" srcOrd="0" destOrd="0" presId="urn:microsoft.com/office/officeart/2005/8/layout/matrix1"/>
    <dgm:cxn modelId="{CB97E5F6-7C73-F444-A79F-3C7730683AE5}" type="presOf" srcId="{BA0A426B-F575-144F-8508-8EB8409779D7}" destId="{24690214-DF8E-944E-9F2F-4C1E5DCCC383}" srcOrd="1" destOrd="0" presId="urn:microsoft.com/office/officeart/2005/8/layout/matrix1"/>
    <dgm:cxn modelId="{E430E9E4-CFE6-DD47-9B5C-FA835B16541F}" srcId="{523BA3C7-8911-924F-8DB9-13ABB7170E18}" destId="{BA0A426B-F575-144F-8508-8EB8409779D7}" srcOrd="2" destOrd="0" parTransId="{79D021D2-DE3F-2D40-8F25-DE9E81ED3B90}" sibTransId="{EA886D00-359F-3341-8CE0-7B6EFCFFCA1B}"/>
    <dgm:cxn modelId="{0F02D630-8345-1847-AD6F-3C7C36A2A8BA}" type="presOf" srcId="{7FF34CF4-9ADF-F044-A23B-4C8BA8C3EF54}" destId="{E4CB0166-8E66-7146-A867-84A571F2C636}" srcOrd="1" destOrd="0" presId="urn:microsoft.com/office/officeart/2005/8/layout/matrix1"/>
    <dgm:cxn modelId="{4C09EFAD-8E93-3142-BDD4-4AB8C1ABA14E}" srcId="{8F2778EB-B079-0E4A-AEEC-7A81CD1CE3BF}" destId="{523BA3C7-8911-924F-8DB9-13ABB7170E18}" srcOrd="0" destOrd="0" parTransId="{CE91A3F1-27A2-454E-9EB3-C0EBB91FA4F3}" sibTransId="{363A4160-8214-F54E-A7A6-7B9F6EBC8C9E}"/>
    <dgm:cxn modelId="{63387BA6-0C81-1F40-9CF4-047A4EB95257}" srcId="{523BA3C7-8911-924F-8DB9-13ABB7170E18}" destId="{6DAEB4D4-EB24-5E4C-BF3A-5B9E2FA915F0}" srcOrd="3" destOrd="0" parTransId="{1F6FA796-1346-F34C-B84E-6D042CAE2343}" sibTransId="{D52CE084-0241-5948-AD6E-776CF6A50F39}"/>
    <dgm:cxn modelId="{7407C6DA-87FF-6742-9760-1F3EF756B3CD}" type="presOf" srcId="{523BA3C7-8911-924F-8DB9-13ABB7170E18}" destId="{CC99FD21-F830-1444-AEAF-B3F9E7173E38}" srcOrd="0" destOrd="0" presId="urn:microsoft.com/office/officeart/2005/8/layout/matrix1"/>
    <dgm:cxn modelId="{1E2B28BC-0994-A04D-9BBA-45F417A7AC0D}" type="presOf" srcId="{BEAD8CCD-3FA5-BC4B-9A5D-80B8009B76E8}" destId="{FED19A8D-78A0-6C40-89DE-34E83F1D1826}" srcOrd="1" destOrd="0" presId="urn:microsoft.com/office/officeart/2005/8/layout/matrix1"/>
    <dgm:cxn modelId="{D00B41C8-BD1E-1D46-B41A-189EA42DA4E5}" type="presOf" srcId="{8F2778EB-B079-0E4A-AEEC-7A81CD1CE3BF}" destId="{20E3F18D-CE8F-E443-96B7-58005A2539BE}" srcOrd="0" destOrd="0" presId="urn:microsoft.com/office/officeart/2005/8/layout/matrix1"/>
    <dgm:cxn modelId="{42E465A1-9A60-0944-B189-D4E6ED464584}" srcId="{523BA3C7-8911-924F-8DB9-13ABB7170E18}" destId="{BEAD8CCD-3FA5-BC4B-9A5D-80B8009B76E8}" srcOrd="0" destOrd="0" parTransId="{3B61976B-89BD-A447-ADFD-F43711E43F4A}" sibTransId="{CBE5C2FB-2FCD-6B4F-A5CF-468F03B17C85}"/>
    <dgm:cxn modelId="{85C44FAE-E92E-6D4A-8906-F368FFE58E91}" type="presParOf" srcId="{20E3F18D-CE8F-E443-96B7-58005A2539BE}" destId="{05AB15DF-AAD4-8149-8197-1BFF4E58CAFC}" srcOrd="0" destOrd="0" presId="urn:microsoft.com/office/officeart/2005/8/layout/matrix1"/>
    <dgm:cxn modelId="{28640151-0871-4C49-98E1-E9BBF739D20E}" type="presParOf" srcId="{05AB15DF-AAD4-8149-8197-1BFF4E58CAFC}" destId="{0A2F1E9E-170F-1948-A90B-9654B6211619}" srcOrd="0" destOrd="0" presId="urn:microsoft.com/office/officeart/2005/8/layout/matrix1"/>
    <dgm:cxn modelId="{C735136E-EEB8-EE4E-9308-419C724B19E6}" type="presParOf" srcId="{05AB15DF-AAD4-8149-8197-1BFF4E58CAFC}" destId="{FED19A8D-78A0-6C40-89DE-34E83F1D1826}" srcOrd="1" destOrd="0" presId="urn:microsoft.com/office/officeart/2005/8/layout/matrix1"/>
    <dgm:cxn modelId="{1149FEAC-E02C-E946-96FA-95C4EB8C0AF2}" type="presParOf" srcId="{05AB15DF-AAD4-8149-8197-1BFF4E58CAFC}" destId="{88480AC6-B2F9-DF4A-82F1-B1F402D7D818}" srcOrd="2" destOrd="0" presId="urn:microsoft.com/office/officeart/2005/8/layout/matrix1"/>
    <dgm:cxn modelId="{42DCEA0E-D23F-D142-9581-52091BDA0E58}" type="presParOf" srcId="{05AB15DF-AAD4-8149-8197-1BFF4E58CAFC}" destId="{E4CB0166-8E66-7146-A867-84A571F2C636}" srcOrd="3" destOrd="0" presId="urn:microsoft.com/office/officeart/2005/8/layout/matrix1"/>
    <dgm:cxn modelId="{82AF2180-0A65-504A-8A9B-67A01D56493B}" type="presParOf" srcId="{05AB15DF-AAD4-8149-8197-1BFF4E58CAFC}" destId="{63128E0E-1BBC-4E40-9002-6D7FFAFC53D7}" srcOrd="4" destOrd="0" presId="urn:microsoft.com/office/officeart/2005/8/layout/matrix1"/>
    <dgm:cxn modelId="{58F0434E-9671-1041-AD93-C872564C66C1}" type="presParOf" srcId="{05AB15DF-AAD4-8149-8197-1BFF4E58CAFC}" destId="{24690214-DF8E-944E-9F2F-4C1E5DCCC383}" srcOrd="5" destOrd="0" presId="urn:microsoft.com/office/officeart/2005/8/layout/matrix1"/>
    <dgm:cxn modelId="{3B68CD03-241A-B449-954D-55A2B963B60D}" type="presParOf" srcId="{05AB15DF-AAD4-8149-8197-1BFF4E58CAFC}" destId="{D810DE9E-007B-7B4D-A858-1048E4D20448}" srcOrd="6" destOrd="0" presId="urn:microsoft.com/office/officeart/2005/8/layout/matrix1"/>
    <dgm:cxn modelId="{3B5FBB2E-6B91-E047-9E5E-ED9AC98B8088}" type="presParOf" srcId="{05AB15DF-AAD4-8149-8197-1BFF4E58CAFC}" destId="{1E74FF2A-1DFE-024B-8351-3C2F85CD1942}" srcOrd="7" destOrd="0" presId="urn:microsoft.com/office/officeart/2005/8/layout/matrix1"/>
    <dgm:cxn modelId="{5DE01DF3-ABAE-3D4C-A4FE-CED5FEC8DFC5}" type="presParOf" srcId="{20E3F18D-CE8F-E443-96B7-58005A2539BE}" destId="{CC99FD21-F830-1444-AEAF-B3F9E7173E3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1F690-4037-EB46-8AAA-03AA3C0D45E4}">
      <dsp:nvSpPr>
        <dsp:cNvPr id="0" name=""/>
        <dsp:cNvSpPr/>
      </dsp:nvSpPr>
      <dsp:spPr>
        <a:xfrm>
          <a:off x="3083005" y="2461550"/>
          <a:ext cx="2063588" cy="20635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KARAKTER</a:t>
          </a:r>
          <a:endParaRPr lang="en-US" sz="2600" kern="1200" dirty="0"/>
        </a:p>
      </dsp:txBody>
      <dsp:txXfrm>
        <a:off x="3385210" y="2763755"/>
        <a:ext cx="1459178" cy="1459178"/>
      </dsp:txXfrm>
    </dsp:sp>
    <dsp:sp modelId="{31052EB0-B9E7-5F48-94EA-FEE937DA11CB}">
      <dsp:nvSpPr>
        <dsp:cNvPr id="0" name=""/>
        <dsp:cNvSpPr/>
      </dsp:nvSpPr>
      <dsp:spPr>
        <a:xfrm rot="12900000">
          <a:off x="1752980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85121D-6FB0-904D-9349-A996684CA0CE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KESADARANSEBAGAI MAKHLUK DAN HAMBA TUHAN</a:t>
          </a:r>
          <a:endParaRPr lang="en-US" sz="1600" kern="1200" dirty="0"/>
        </a:p>
      </dsp:txBody>
      <dsp:txXfrm>
        <a:off x="961974" y="1201666"/>
        <a:ext cx="1868538" cy="1476457"/>
      </dsp:txXfrm>
    </dsp:sp>
    <dsp:sp modelId="{30892796-024B-9849-ACB4-1DC74321BDBD}">
      <dsp:nvSpPr>
        <dsp:cNvPr id="0" name=""/>
        <dsp:cNvSpPr/>
      </dsp:nvSpPr>
      <dsp:spPr>
        <a:xfrm rot="16200000">
          <a:off x="3322623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374E52-25B1-1A41-9C52-6A39201205ED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CURIOSITY DAN BUDAYA KEILMUAN </a:t>
          </a:r>
          <a:endParaRPr lang="en-US" sz="1600" kern="1200" dirty="0"/>
        </a:p>
      </dsp:txBody>
      <dsp:txXfrm>
        <a:off x="3180530" y="46759"/>
        <a:ext cx="1868538" cy="1476457"/>
      </dsp:txXfrm>
    </dsp:sp>
    <dsp:sp modelId="{0392F4ED-1F79-5C4B-82DF-4DBAE310C08C}">
      <dsp:nvSpPr>
        <dsp:cNvPr id="0" name=""/>
        <dsp:cNvSpPr/>
      </dsp:nvSpPr>
      <dsp:spPr>
        <a:xfrm rot="19500000">
          <a:off x="4892267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68970F-E767-7E4C-9773-35CC64DEF0A7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RASA CINTA TANAH AIR</a:t>
          </a:r>
          <a:endParaRPr lang="en-US" sz="1600" kern="1200" dirty="0"/>
        </a:p>
      </dsp:txBody>
      <dsp:txXfrm>
        <a:off x="5399086" y="1201666"/>
        <a:ext cx="1868538" cy="1476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F1E9E-170F-1948-A90B-9654B6211619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CONTENT KNOWLEDGE</a:t>
          </a:r>
          <a:endParaRPr lang="en-US" sz="2100" kern="1200" dirty="0"/>
        </a:p>
      </dsp:txBody>
      <dsp:txXfrm rot="5400000">
        <a:off x="0" y="0"/>
        <a:ext cx="3048000" cy="1524000"/>
      </dsp:txXfrm>
    </dsp:sp>
    <dsp:sp modelId="{88480AC6-B2F9-DF4A-82F1-B1F402D7D818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PEDAGOGICAL KNOWLEDGE</a:t>
          </a:r>
          <a:endParaRPr lang="en-US" sz="2100" kern="1200" dirty="0"/>
        </a:p>
      </dsp:txBody>
      <dsp:txXfrm>
        <a:off x="3048000" y="0"/>
        <a:ext cx="3048000" cy="1524000"/>
      </dsp:txXfrm>
    </dsp:sp>
    <dsp:sp modelId="{63128E0E-1BBC-4E40-9002-6D7FFAFC53D7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PEDAGOGICAL CONTENT KNOWLEDGE</a:t>
          </a:r>
          <a:endParaRPr lang="en-US" sz="2100" kern="1200" dirty="0"/>
        </a:p>
      </dsp:txBody>
      <dsp:txXfrm rot="10800000">
        <a:off x="0" y="2539999"/>
        <a:ext cx="3048000" cy="1524000"/>
      </dsp:txXfrm>
    </dsp:sp>
    <dsp:sp modelId="{D810DE9E-007B-7B4D-A858-1048E4D20448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TEACHER CHARACTERISTICS  AND VALUES</a:t>
          </a:r>
          <a:endParaRPr lang="en-US" sz="2100" kern="1200" dirty="0"/>
        </a:p>
      </dsp:txBody>
      <dsp:txXfrm rot="-5400000">
        <a:off x="3048000" y="2539999"/>
        <a:ext cx="3048000" cy="1524000"/>
      </dsp:txXfrm>
    </dsp:sp>
    <dsp:sp modelId="{CC99FD21-F830-1444-AEAF-B3F9E7173E38}">
      <dsp:nvSpPr>
        <dsp:cNvPr id="0" name=""/>
        <dsp:cNvSpPr/>
      </dsp:nvSpPr>
      <dsp:spPr>
        <a:xfrm>
          <a:off x="2099730" y="1523999"/>
          <a:ext cx="1828800" cy="101600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CLASSROOM ATMOSPHERE</a:t>
          </a:r>
          <a:endParaRPr lang="en-US" sz="2100" kern="1200" dirty="0"/>
        </a:p>
      </dsp:txBody>
      <dsp:txXfrm>
        <a:off x="2149327" y="1573596"/>
        <a:ext cx="1729606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F7871-6DC9-C04A-AFDE-2B5B072EB22E}" type="datetimeFigureOut">
              <a:rPr lang="en-US" smtClean="0"/>
              <a:t>9/15/15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5D372-A902-B048-8076-9B733DFD1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8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08A1D5-0B1A-477A-A6C4-A9F83943ADBB}" type="slidenum">
              <a:rPr lang="id-ID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B7E316-856B-477E-8B26-07395CE7EBCD}" type="slidenum">
              <a:rPr lang="id-ID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B44657-E5CF-4E31-B6C1-C0DD9BFF0805}" type="slidenum">
              <a:rPr lang="id-ID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8E0BDA-5FAB-444B-8621-DA3864D2FC70}" type="slidenum">
              <a:rPr lang="id-ID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11</a:t>
            </a:fld>
            <a:endParaRPr lang="id-ID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53D8CC-5CD5-D848-BE49-BA780940AAC1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 anchor="b"/>
          <a:lstStyle>
            <a:lvl1pPr defTabSz="8937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937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937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937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937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082F308-A3FE-144E-AD13-F8F29D1F5375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 eaLnBrk="1" hangingPunct="1"/>
              <a:t>12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N</a:t>
            </a:r>
            <a:r>
              <a:rPr lang="id-ID">
                <a:latin typeface="Arial" charset="0"/>
                <a:cs typeface="Arial" charset="0"/>
              </a:rPr>
              <a:t>amun demikian, produktivitas tenaga kerja indonesia masih rendah, separo dari Thailand, seperlima dari Malaysia.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05B20A-FC75-4345-9EB9-2800115EE005}" type="slidenum">
              <a:rPr lang="id-ID" sz="1200">
                <a:solidFill>
                  <a:srgbClr val="000000"/>
                </a:solidFill>
                <a:cs typeface="Arial" charset="0"/>
              </a:rPr>
              <a:pPr eaLnBrk="1" hangingPunct="1"/>
              <a:t>14</a:t>
            </a:fld>
            <a:endParaRPr lang="id-ID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75F9-324C-E14D-ABAF-2C6142EAE3A5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049A-3B37-0341-8554-BAAC12335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0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75F9-324C-E14D-ABAF-2C6142EAE3A5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049A-3B37-0341-8554-BAAC12335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1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75F9-324C-E14D-ABAF-2C6142EAE3A5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049A-3B37-0341-8554-BAAC12335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6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75F9-324C-E14D-ABAF-2C6142EAE3A5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049A-3B37-0341-8554-BAAC12335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0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75F9-324C-E14D-ABAF-2C6142EAE3A5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049A-3B37-0341-8554-BAAC12335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6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75F9-324C-E14D-ABAF-2C6142EAE3A5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049A-3B37-0341-8554-BAAC12335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75F9-324C-E14D-ABAF-2C6142EAE3A5}" type="datetimeFigureOut">
              <a:rPr lang="en-US" smtClean="0"/>
              <a:t>9/15/15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049A-3B37-0341-8554-BAAC12335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9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75F9-324C-E14D-ABAF-2C6142EAE3A5}" type="datetimeFigureOut">
              <a:rPr lang="en-US" smtClean="0"/>
              <a:t>9/15/15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049A-3B37-0341-8554-BAAC12335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2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75F9-324C-E14D-ABAF-2C6142EAE3A5}" type="datetimeFigureOut">
              <a:rPr lang="en-US" smtClean="0"/>
              <a:t>9/15/15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049A-3B37-0341-8554-BAAC12335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2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75F9-324C-E14D-ABAF-2C6142EAE3A5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049A-3B37-0341-8554-BAAC12335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0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75F9-324C-E14D-ABAF-2C6142EAE3A5}" type="datetimeFigureOut">
              <a:rPr lang="en-US" smtClean="0"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049A-3B37-0341-8554-BAAC12335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5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B75F9-324C-E14D-ABAF-2C6142EAE3A5}" type="datetimeFigureOut">
              <a:rPr lang="en-US" smtClean="0"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0049A-3B37-0341-8554-BAAC12335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5.png"/><Relationship Id="rId6" Type="http://schemas.openxmlformats.org/officeDocument/2006/relationships/oleObject" Target="../embeddings/Microsoft_Excel_97_-_2004_Worksheet2.xls"/><Relationship Id="rId7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slideLayout" Target="../slideLayouts/slideLayout6.xml"/><Relationship Id="rId7" Type="http://schemas.openxmlformats.org/officeDocument/2006/relationships/notesSlide" Target="../notesSlides/notesSlide5.xml"/><Relationship Id="rId8" Type="http://schemas.openxmlformats.org/officeDocument/2006/relationships/oleObject" Target="../embeddings/oleObject1.bin"/><Relationship Id="rId9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theodora.com/wfbcurrent/burma/index.html" TargetMode="External"/><Relationship Id="rId12" Type="http://schemas.openxmlformats.org/officeDocument/2006/relationships/hyperlink" Target="http://www.theodora.com/wfbcurrent/philippines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theodora.com/wfbcurrent/singapore/index.html" TargetMode="External"/><Relationship Id="rId4" Type="http://schemas.openxmlformats.org/officeDocument/2006/relationships/hyperlink" Target="http://www.theodora.com/wfbcurrent/vietnam/index.html" TargetMode="External"/><Relationship Id="rId5" Type="http://schemas.openxmlformats.org/officeDocument/2006/relationships/hyperlink" Target="http://www.theodora.com/wfbcurrent/malaysia/index.html" TargetMode="External"/><Relationship Id="rId6" Type="http://schemas.openxmlformats.org/officeDocument/2006/relationships/hyperlink" Target="http://www.theodora.com/wfbcurrent/brunei/index.html" TargetMode="External"/><Relationship Id="rId7" Type="http://schemas.openxmlformats.org/officeDocument/2006/relationships/hyperlink" Target="http://www.theodora.com/wfbcurrent/cambodia/index.html" TargetMode="External"/><Relationship Id="rId8" Type="http://schemas.openxmlformats.org/officeDocument/2006/relationships/hyperlink" Target="http://www.theodora.com/wfbcurrent/thailand/index.html" TargetMode="External"/><Relationship Id="rId9" Type="http://schemas.openxmlformats.org/officeDocument/2006/relationships/hyperlink" Target="http://www.theodora.com/wfbcurrent/laos/index.html" TargetMode="External"/><Relationship Id="rId10" Type="http://schemas.openxmlformats.org/officeDocument/2006/relationships/hyperlink" Target="http://www.theodora.com/wfbcurrent/indonesia/index.html" TargetMode="Externa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hyperlink" Target="http://en.wikipedia.org/wiki/Laos" TargetMode="External"/><Relationship Id="rId12" Type="http://schemas.openxmlformats.org/officeDocument/2006/relationships/hyperlink" Target="http://en.wikipedia.org/wiki/Cambodia" TargetMode="External"/><Relationship Id="rId13" Type="http://schemas.openxmlformats.org/officeDocument/2006/relationships/hyperlink" Target="http://en.wikipedia.org/wiki/Burma" TargetMode="External"/><Relationship Id="rId14" Type="http://schemas.openxmlformats.org/officeDocument/2006/relationships/hyperlink" Target="http://en.wikipedia.org/wiki/Zimbabw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en.wikipedia.org/wiki/Norway" TargetMode="External"/><Relationship Id="rId4" Type="http://schemas.openxmlformats.org/officeDocument/2006/relationships/hyperlink" Target="http://en.wikipedia.org/wiki/Singapore" TargetMode="External"/><Relationship Id="rId5" Type="http://schemas.openxmlformats.org/officeDocument/2006/relationships/hyperlink" Target="http://en.wikipedia.org/wiki/Brunei" TargetMode="External"/><Relationship Id="rId6" Type="http://schemas.openxmlformats.org/officeDocument/2006/relationships/hyperlink" Target="http://en.wikipedia.org/wiki/Malaysia" TargetMode="External"/><Relationship Id="rId7" Type="http://schemas.openxmlformats.org/officeDocument/2006/relationships/hyperlink" Target="http://en.wikipedia.org/wiki/Thailand" TargetMode="External"/><Relationship Id="rId8" Type="http://schemas.openxmlformats.org/officeDocument/2006/relationships/hyperlink" Target="http://en.wikipedia.org/wiki/Philippines" TargetMode="External"/><Relationship Id="rId9" Type="http://schemas.openxmlformats.org/officeDocument/2006/relationships/hyperlink" Target="http://en.wikipedia.org/wiki/Indonesia" TargetMode="External"/><Relationship Id="rId10" Type="http://schemas.openxmlformats.org/officeDocument/2006/relationships/hyperlink" Target="http://en.wikipedia.org/wiki/Vietna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668" y="508019"/>
            <a:ext cx="8407394" cy="1981182"/>
          </a:xfrm>
        </p:spPr>
        <p:txBody>
          <a:bodyPr>
            <a:normAutofit/>
          </a:bodyPr>
          <a:lstStyle/>
          <a:p>
            <a:r>
              <a:rPr lang="en-US" dirty="0" smtClean="0"/>
              <a:t>PERAN PEDAGOGI DALAM MENGHADAPI MEA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995" y="3048000"/>
            <a:ext cx="7950206" cy="3589867"/>
          </a:xfrm>
        </p:spPr>
        <p:txBody>
          <a:bodyPr>
            <a:noAutofit/>
          </a:bodyPr>
          <a:lstStyle/>
          <a:p>
            <a:r>
              <a:rPr lang="en-US" b="1" dirty="0" smtClean="0"/>
              <a:t>Furqon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UNIVERSITAS PENDIDIKAN INDONESIA</a:t>
            </a:r>
          </a:p>
          <a:p>
            <a:r>
              <a:rPr lang="en-US" b="1" dirty="0" smtClean="0"/>
              <a:t>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808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31640" y="59492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</a:t>
            </a:r>
            <a:r>
              <a:rPr lang="en-US" dirty="0" err="1" smtClean="0"/>
              <a:t>Sahilah</a:t>
            </a:r>
            <a:r>
              <a:rPr lang="en-US" dirty="0" smtClean="0"/>
              <a:t>: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5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C668AE7-F35D-2B4C-8964-25959B8D381B}" type="slidenum">
              <a:rPr lang="zh-CN" altLang="en-US" sz="1200">
                <a:solidFill>
                  <a:srgbClr val="000000"/>
                </a:solidFill>
                <a:latin typeface="Berlin Sans FB" charset="0"/>
                <a:ea typeface="SimSun" charset="0"/>
                <a:cs typeface="SimSun" charset="0"/>
              </a:rPr>
              <a:pPr eaLnBrk="1" hangingPunct="1"/>
              <a:t>11</a:t>
            </a:fld>
            <a:endParaRPr lang="zh-CN" altLang="en-US" sz="1200">
              <a:solidFill>
                <a:srgbClr val="000000"/>
              </a:solidFill>
              <a:latin typeface="Berlin Sans FB" charset="0"/>
              <a:ea typeface="SimSun" charset="0"/>
              <a:cs typeface="SimSu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6462" y="1320801"/>
            <a:ext cx="8147538" cy="2303463"/>
          </a:xfrm>
        </p:spPr>
        <p:txBody>
          <a:bodyPr>
            <a:normAutofit fontScale="92500" lnSpcReduction="20000"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400" b="1" dirty="0" smtClean="0">
                <a:solidFill>
                  <a:srgbClr val="C00000"/>
                </a:solidFill>
              </a:rPr>
              <a:t>S</a:t>
            </a:r>
            <a:r>
              <a:rPr lang="en-US" sz="2400" b="1" dirty="0" smtClean="0">
                <a:solidFill>
                  <a:srgbClr val="C00000"/>
                </a:solidFill>
              </a:rPr>
              <a:t>u</a:t>
            </a:r>
            <a:r>
              <a:rPr lang="id-ID" sz="2400" b="1" dirty="0" smtClean="0">
                <a:solidFill>
                  <a:srgbClr val="C00000"/>
                </a:solidFill>
              </a:rPr>
              <a:t>mberdaya alam</a:t>
            </a:r>
            <a:endParaRPr lang="id-ID" sz="2400" dirty="0" smtClean="0">
              <a:solidFill>
                <a:srgbClr val="C00000"/>
              </a:solidFill>
            </a:endParaRPr>
          </a:p>
          <a:p>
            <a:pPr marL="91440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d-ID" sz="2200" i="1" dirty="0" smtClean="0">
                <a:solidFill>
                  <a:schemeClr val="tx2">
                    <a:lumMod val="75000"/>
                  </a:schemeClr>
                </a:solidFill>
              </a:rPr>
              <a:t>Geothermal (largest reserve)</a:t>
            </a:r>
          </a:p>
          <a:p>
            <a:pPr marL="91440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d-ID" sz="2200" i="1" dirty="0" smtClean="0">
                <a:solidFill>
                  <a:schemeClr val="tx2">
                    <a:lumMod val="75000"/>
                  </a:schemeClr>
                </a:solidFill>
              </a:rPr>
              <a:t>Coal (no.2 in the world)</a:t>
            </a:r>
          </a:p>
          <a:p>
            <a:pPr marL="91440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d-ID" sz="2200" i="1" dirty="0" smtClean="0">
                <a:solidFill>
                  <a:schemeClr val="tx2">
                    <a:lumMod val="75000"/>
                  </a:schemeClr>
                </a:solidFill>
              </a:rPr>
              <a:t>Tin, Nickel (no. 2 and 4 in the world)</a:t>
            </a:r>
          </a:p>
          <a:p>
            <a:pPr marL="91440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d-ID" sz="2200" i="1" dirty="0" smtClean="0">
                <a:solidFill>
                  <a:schemeClr val="tx2">
                    <a:lumMod val="75000"/>
                  </a:schemeClr>
                </a:solidFill>
              </a:rPr>
              <a:t>Palm oil, Rubber, Cacao (no.1, 2, 2 in the world)</a:t>
            </a:r>
          </a:p>
          <a:p>
            <a:pPr marL="91440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d-ID" sz="2200" i="1" dirty="0" smtClean="0">
                <a:solidFill>
                  <a:schemeClr val="tx2">
                    <a:lumMod val="75000"/>
                  </a:schemeClr>
                </a:solidFill>
              </a:rPr>
              <a:t>Marine resources (largest teritory, mega biodiversity)</a:t>
            </a:r>
          </a:p>
          <a:p>
            <a:pPr marL="91440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d-ID" sz="2200" i="1" dirty="0" smtClean="0">
                <a:solidFill>
                  <a:schemeClr val="tx2">
                    <a:lumMod val="75000"/>
                  </a:schemeClr>
                </a:solidFill>
              </a:rPr>
              <a:t>Others</a:t>
            </a:r>
          </a:p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400" b="1" dirty="0" smtClean="0">
                <a:solidFill>
                  <a:srgbClr val="C00000"/>
                </a:solidFill>
              </a:rPr>
              <a:t>Pengalaman</a:t>
            </a:r>
          </a:p>
        </p:txBody>
      </p:sp>
      <p:graphicFrame>
        <p:nvGraphicFramePr>
          <p:cNvPr id="18435" name="Chart 4"/>
          <p:cNvGraphicFramePr>
            <a:graphicFrameLocks/>
          </p:cNvGraphicFramePr>
          <p:nvPr/>
        </p:nvGraphicFramePr>
        <p:xfrm>
          <a:off x="1046285" y="3376613"/>
          <a:ext cx="3679581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r:id="rId4" imgW="3676207" imgH="2761727" progId="Excel.Chart.8">
                  <p:embed/>
                </p:oleObj>
              </mc:Choice>
              <mc:Fallback>
                <p:oleObj r:id="rId4" imgW="3676207" imgH="276172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285" y="3376613"/>
                        <a:ext cx="3679581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Chart 5"/>
          <p:cNvGraphicFramePr>
            <a:graphicFrameLocks/>
          </p:cNvGraphicFramePr>
          <p:nvPr/>
        </p:nvGraphicFramePr>
        <p:xfrm>
          <a:off x="4967654" y="3378201"/>
          <a:ext cx="3710354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Worksheet" r:id="rId6" imgW="3706689" imgH="2767824" progId="Excel.Sheet.8">
                  <p:embed/>
                </p:oleObj>
              </mc:Choice>
              <mc:Fallback>
                <p:oleObj name="Worksheet" r:id="rId6" imgW="3706689" imgH="276782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654" y="3378201"/>
                        <a:ext cx="3710354" cy="276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643196" y="3570289"/>
            <a:ext cx="198706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</a:rPr>
              <a:t>Per capita income USD</a:t>
            </a:r>
            <a:endParaRPr lang="id-ID" sz="1200" dirty="0">
              <a:solidFill>
                <a:srgbClr val="000000"/>
              </a:solidFill>
              <a:latin typeface="Tw Cen MT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96462" y="6019801"/>
            <a:ext cx="7917474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rgbClr val="C00000"/>
                </a:solidFill>
                <a:latin typeface="Tw Cen MT"/>
                <a:cs typeface="+mn-cs"/>
              </a:rPr>
              <a:t>3</a:t>
            </a:r>
            <a:r>
              <a:rPr lang="id-ID" sz="2200" b="1" dirty="0">
                <a:solidFill>
                  <a:srgbClr val="C00000"/>
                </a:solidFill>
                <a:latin typeface="Tw Cen MT"/>
                <a:cs typeface="+mn-cs"/>
              </a:rPr>
              <a:t>.   </a:t>
            </a:r>
            <a:r>
              <a:rPr lang="id-ID" sz="2000" b="1" dirty="0">
                <a:solidFill>
                  <a:srgbClr val="C00000"/>
                </a:solidFill>
                <a:latin typeface="Tw Cen MT"/>
                <a:cs typeface="+mn-cs"/>
              </a:rPr>
              <a:t>Sumberdaya manusia...</a:t>
            </a:r>
          </a:p>
        </p:txBody>
      </p:sp>
      <p:sp>
        <p:nvSpPr>
          <p:cNvPr id="12" name="Oval 11"/>
          <p:cNvSpPr/>
          <p:nvPr/>
        </p:nvSpPr>
        <p:spPr>
          <a:xfrm>
            <a:off x="939312" y="1276350"/>
            <a:ext cx="398585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45174" y="3046414"/>
            <a:ext cx="400050" cy="433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70084" y="6048375"/>
            <a:ext cx="398585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1" y="609927"/>
            <a:ext cx="5597756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3 modal utama pertumbuhan ekonomi</a:t>
            </a:r>
          </a:p>
        </p:txBody>
      </p:sp>
    </p:spTree>
    <p:extLst>
      <p:ext uri="{BB962C8B-B14F-4D97-AF65-F5344CB8AC3E}">
        <p14:creationId xmlns:p14="http://schemas.microsoft.com/office/powerpoint/2010/main" val="81752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695700" y="1179513"/>
            <a:ext cx="363562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prstClr val="white"/>
                </a:solidFill>
                <a:latin typeface="Book Antiqua" pitchFamily="18" charset="0"/>
                <a:cs typeface="+mn-cs"/>
              </a:rPr>
              <a:t>Demographic Bonus</a:t>
            </a:r>
            <a:endParaRPr lang="en-US" i="1" dirty="0">
              <a:solidFill>
                <a:prstClr val="white"/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20483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AEB6EE-7062-5F46-AC17-2A9C8C05B1D7}" type="slidenum">
              <a:rPr lang="en-US" sz="1200">
                <a:solidFill>
                  <a:srgbClr val="898989"/>
                </a:solidFill>
                <a:latin typeface="Calibri" charset="0"/>
                <a:cs typeface="Arial" charset="0"/>
              </a:rPr>
              <a:pPr eaLnBrk="1" hangingPunct="1"/>
              <a:t>12</a:t>
            </a:fld>
            <a:endParaRPr lang="en-US" sz="1200">
              <a:solidFill>
                <a:srgbClr val="898989"/>
              </a:solidFill>
              <a:latin typeface="Calibri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6993" y="5029200"/>
            <a:ext cx="8461605" cy="1785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solidFill>
                  <a:srgbClr val="0070C0"/>
                </a:solidFill>
                <a:latin typeface="Berlin Sans FB" pitchFamily="34" charset="0"/>
              </a:rPr>
              <a:t>Angka kebergantungan akan terus berkurang dari  2010-2040: merupakan bonus demografi untuk pembangunan ekonomi, asal pengembangan SDM bermutu, bila tidak justru menjadi </a:t>
            </a:r>
            <a:r>
              <a:rPr lang="id-ID" sz="2400" dirty="0">
                <a:solidFill>
                  <a:srgbClr val="FF0000"/>
                </a:solidFill>
                <a:latin typeface="Berlin Sans FB" pitchFamily="34" charset="0"/>
              </a:rPr>
              <a:t>bencana demografi</a:t>
            </a:r>
          </a:p>
        </p:txBody>
      </p:sp>
      <p:pic>
        <p:nvPicPr>
          <p:cNvPr id="2048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6" y="1571625"/>
            <a:ext cx="7961434" cy="33797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50424" y="1571625"/>
            <a:ext cx="1626577" cy="3081338"/>
          </a:xfrm>
          <a:prstGeom prst="rect">
            <a:avLst/>
          </a:prstGeom>
          <a:solidFill>
            <a:schemeClr val="tx2">
              <a:lumMod val="20000"/>
              <a:lumOff val="80000"/>
              <a:alpha val="49804"/>
            </a:schemeClr>
          </a:solidFill>
          <a:ln>
            <a:solidFill>
              <a:schemeClr val="tx1"/>
            </a:solidFill>
          </a:ln>
          <a:ex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rgbClr val="FFFFFF"/>
              </a:solidFill>
              <a:latin typeface="Tw Cen MT"/>
              <a:cs typeface="+mn-cs"/>
            </a:endParaRPr>
          </a:p>
        </p:txBody>
      </p:sp>
      <p:cxnSp>
        <p:nvCxnSpPr>
          <p:cNvPr id="20489" name="Straight Arrow Connector 21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rot="5400000">
            <a:off x="5607478" y="4679157"/>
            <a:ext cx="64293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/>
          <p:nvPr/>
        </p:nvCxnSpPr>
        <p:spPr>
          <a:xfrm rot="5400000">
            <a:off x="5421924" y="2666268"/>
            <a:ext cx="2952750" cy="146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31936" y="225425"/>
            <a:ext cx="5130311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dirty="0">
                <a:solidFill>
                  <a:srgbClr val="002060"/>
                </a:solidFill>
                <a:latin typeface="Tw Cen MT"/>
                <a:cs typeface="+mn-cs"/>
              </a:rPr>
              <a:t>Sumberdaya Manusia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srgbClr val="002060"/>
                </a:solidFill>
                <a:latin typeface="Tw Cen MT"/>
                <a:cs typeface="+mn-cs"/>
              </a:rPr>
              <a:t>(Sumber: Menko Perekonomian)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99739" y="1565276"/>
            <a:ext cx="216877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C00000"/>
                </a:solidFill>
                <a:latin typeface="Tw Cen MT"/>
                <a:cs typeface="+mn-cs"/>
              </a:rPr>
              <a:t>100  Year of Independence</a:t>
            </a:r>
          </a:p>
        </p:txBody>
      </p:sp>
    </p:spTree>
    <p:extLst>
      <p:ext uri="{BB962C8B-B14F-4D97-AF65-F5344CB8AC3E}">
        <p14:creationId xmlns:p14="http://schemas.microsoft.com/office/powerpoint/2010/main" val="2390680453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4783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475785" cy="792162"/>
          </a:xfrm>
        </p:spPr>
        <p:txBody>
          <a:bodyPr/>
          <a:lstStyle/>
          <a:p>
            <a:pPr eaLnBrk="1" hangingPunct="1"/>
            <a:r>
              <a:rPr lang="id-ID" sz="2800" b="1">
                <a:solidFill>
                  <a:srgbClr val="002060"/>
                </a:solidFill>
                <a:latin typeface="Calibri" charset="0"/>
              </a:rPr>
              <a:t>Perbandingan produktivitas per kapita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59" y="1052513"/>
            <a:ext cx="8143142" cy="5421312"/>
          </a:xfrm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6629400" y="6473826"/>
            <a:ext cx="1818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>
                <a:solidFill>
                  <a:prstClr val="black"/>
                </a:solidFill>
                <a:latin typeface="Tw Cen MT"/>
                <a:cs typeface="+mn-cs"/>
              </a:rPr>
              <a:t>Diolah dari ADB, 2007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7274" y="3944938"/>
            <a:ext cx="487085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prstClr val="black"/>
                </a:solidFill>
                <a:latin typeface="Tw Cen MT"/>
                <a:cs typeface="+mn-cs"/>
              </a:rPr>
              <a:t>Produktivitas</a:t>
            </a: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w Cen MT"/>
                <a:cs typeface="+mn-cs"/>
              </a:rPr>
              <a:t>tenaga</a:t>
            </a: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w Cen MT"/>
                <a:cs typeface="+mn-cs"/>
              </a:rPr>
              <a:t>kerja</a:t>
            </a: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 Indonesia </a:t>
            </a:r>
            <a:r>
              <a:rPr lang="en-US" dirty="0" err="1">
                <a:solidFill>
                  <a:prstClr val="black"/>
                </a:solidFill>
                <a:latin typeface="Tw Cen MT"/>
                <a:cs typeface="+mn-cs"/>
              </a:rPr>
              <a:t>masih</a:t>
            </a: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w Cen MT"/>
                <a:cs typeface="+mn-cs"/>
              </a:rPr>
              <a:t>rendah</a:t>
            </a: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,</a:t>
            </a:r>
            <a:br>
              <a:rPr lang="en-US" dirty="0">
                <a:solidFill>
                  <a:prstClr val="black"/>
                </a:solidFill>
                <a:latin typeface="Tw Cen MT"/>
                <a:cs typeface="+mn-cs"/>
              </a:rPr>
            </a:b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w Cen MT"/>
                <a:cs typeface="+mn-cs"/>
              </a:rPr>
              <a:t>separo</a:t>
            </a: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 Thailand, </a:t>
            </a:r>
            <a:r>
              <a:rPr lang="en-US" dirty="0" err="1">
                <a:solidFill>
                  <a:prstClr val="black"/>
                </a:solidFill>
                <a:latin typeface="Tw Cen MT"/>
                <a:cs typeface="+mn-cs"/>
              </a:rPr>
              <a:t>seperlima</a:t>
            </a: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 Malaysia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749562" y="4462464"/>
            <a:ext cx="1342292" cy="8350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964162-42EA-6244-B0AA-3BB72F4436E7}" type="slidenum">
              <a:rPr lang="zh-CN" altLang="en-US" sz="1200">
                <a:solidFill>
                  <a:srgbClr val="000000"/>
                </a:solidFill>
                <a:latin typeface="Berlin Sans FB" charset="0"/>
                <a:ea typeface="宋体" charset="0"/>
                <a:cs typeface="宋体" charset="0"/>
              </a:rPr>
              <a:pPr eaLnBrk="1" hangingPunct="1"/>
              <a:t>14</a:t>
            </a:fld>
            <a:endParaRPr lang="zh-CN" altLang="en-US" sz="1200">
              <a:solidFill>
                <a:srgbClr val="000000"/>
              </a:solidFill>
              <a:latin typeface="Berlin Sans FB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5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5014"/>
            <a:ext cx="8229600" cy="788987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id-ID" sz="3600" b="1" dirty="0" smtClean="0">
                <a:solidFill>
                  <a:schemeClr val="accent6">
                    <a:lumMod val="75000"/>
                  </a:schemeClr>
                </a:solidFill>
              </a:rPr>
              <a:t>Komposisi tenaga kerja kita</a:t>
            </a:r>
            <a:br>
              <a:rPr lang="id-ID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d-ID" sz="27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id-ID" sz="2200" b="1" dirty="0" smtClean="0">
                <a:solidFill>
                  <a:schemeClr val="bg1"/>
                </a:solidFill>
              </a:rPr>
              <a:t>Sumber: BPS</a:t>
            </a:r>
            <a:r>
              <a:rPr lang="id-ID" sz="27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447800"/>
          <a:ext cx="79153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DCD593-E780-CB41-AA8E-82D404657DA9}" type="slidenum">
              <a:rPr lang="zh-CN" altLang="en-US" sz="1200">
                <a:solidFill>
                  <a:srgbClr val="000000"/>
                </a:solidFill>
                <a:latin typeface="Berlin Sans FB" charset="0"/>
                <a:ea typeface="宋体" charset="0"/>
                <a:cs typeface="宋体" charset="0"/>
              </a:rPr>
              <a:pPr eaLnBrk="1" hangingPunct="1"/>
              <a:t>15</a:t>
            </a:fld>
            <a:endParaRPr lang="zh-CN" altLang="en-US" sz="1200">
              <a:solidFill>
                <a:srgbClr val="000000"/>
              </a:solidFill>
              <a:latin typeface="Berlin Sans FB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3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304800" y="1524003"/>
          <a:ext cx="8412480" cy="5334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50" name="AutoShape 8"/>
          <p:cNvSpPr>
            <a:spLocks noChangeArrowheads="1"/>
          </p:cNvSpPr>
          <p:nvPr/>
        </p:nvSpPr>
        <p:spPr bwMode="auto">
          <a:xfrm>
            <a:off x="2667000" y="50800"/>
            <a:ext cx="4885468" cy="1447800"/>
          </a:xfrm>
          <a:prstGeom prst="chevron">
            <a:avLst>
              <a:gd name="adj" fmla="val 38819"/>
            </a:avLst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9" name="AutoShape 7"/>
          <p:cNvSpPr>
            <a:spLocks noChangeArrowheads="1"/>
          </p:cNvSpPr>
          <p:nvPr/>
        </p:nvSpPr>
        <p:spPr bwMode="auto">
          <a:xfrm>
            <a:off x="304800" y="50800"/>
            <a:ext cx="2743200" cy="1447800"/>
          </a:xfrm>
          <a:prstGeom prst="homePlate">
            <a:avLst>
              <a:gd name="adj" fmla="val 37500"/>
            </a:avLst>
          </a:prstGeom>
          <a:ln>
            <a:headEnd/>
            <a:tailEnd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048000" y="82550"/>
            <a:ext cx="4369777" cy="121315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defTabSz="457200" fontAlgn="auto">
              <a:spcBef>
                <a:spcPts val="1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" charset="0"/>
              <a:buNone/>
              <a:defRPr/>
            </a:pPr>
            <a:r>
              <a:rPr lang="id-I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mengindikasikan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  <a:cs typeface="+mn-cs"/>
            </a:endParaRPr>
          </a:p>
          <a:p>
            <a:pPr defTabSz="457200" fontAlgn="auto">
              <a:spcBef>
                <a:spcPts val="1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" charset="0"/>
              <a:buNone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    </a:t>
            </a:r>
            <a:r>
              <a:rPr lang="id-ID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over-supply</a:t>
            </a:r>
            <a:r>
              <a:rPr lang="id-I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 pencari kerja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terdidik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charset="0"/>
                <a:cs typeface="+mn-cs"/>
                <a:sym typeface="Wingdings" charset="0"/>
              </a:rPr>
              <a:t>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  <a:cs typeface="+mn-cs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304800" y="130175"/>
            <a:ext cx="2743200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Tingkat p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e-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ngangguran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*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yg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selalu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tinggi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0" y="1271589"/>
            <a:ext cx="533400" cy="244475"/>
          </a:xfrm>
          <a:extLst/>
        </p:spPr>
        <p:txBody>
          <a:bodyPr>
            <a:normAutofit fontScale="92500" lnSpcReduction="1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華康硬黑體" pitchFamily="34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華康硬黑體" pitchFamily="34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華康硬黑體" pitchFamily="34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華康硬黑體" pitchFamily="34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華康硬黑體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華康硬黑體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華康硬黑體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華康硬黑體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華康硬黑體" pitchFamily="34" charset="-122"/>
              </a:defRPr>
            </a:lvl9pPr>
          </a:lstStyle>
          <a:p>
            <a:pPr eaLnBrk="1" hangingPunct="1">
              <a:defRPr/>
            </a:pPr>
            <a:fld id="{BAFF79F2-665E-9548-AEF9-A2623E150246}" type="slidenum">
              <a:rPr lang="zh-CN" altLang="en-US" b="0">
                <a:solidFill>
                  <a:prstClr val="black"/>
                </a:solidFill>
                <a:latin typeface="Berlin Sans FB" pitchFamily="34" charset="0"/>
                <a:ea typeface="宋体" pitchFamily="2" charset="-122"/>
              </a:rPr>
              <a:pPr eaLnBrk="1" hangingPunct="1">
                <a:defRPr/>
              </a:pPr>
              <a:t>16</a:t>
            </a:fld>
            <a:endParaRPr lang="zh-CN" altLang="en-US" b="0" dirty="0">
              <a:solidFill>
                <a:prstClr val="black"/>
              </a:solidFill>
              <a:latin typeface="Berlin Sans FB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970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AutoShape 18"/>
          <p:cNvSpPr>
            <a:spLocks noChangeArrowheads="1"/>
          </p:cNvSpPr>
          <p:nvPr/>
        </p:nvSpPr>
        <p:spPr bwMode="auto">
          <a:xfrm>
            <a:off x="2673442" y="198620"/>
            <a:ext cx="6318160" cy="1447800"/>
          </a:xfrm>
          <a:prstGeom prst="chevron">
            <a:avLst>
              <a:gd name="adj" fmla="val 44620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70" name="AutoShape 17"/>
          <p:cNvSpPr>
            <a:spLocks noChangeArrowheads="1"/>
          </p:cNvSpPr>
          <p:nvPr/>
        </p:nvSpPr>
        <p:spPr bwMode="auto">
          <a:xfrm>
            <a:off x="685800" y="198620"/>
            <a:ext cx="2514600" cy="1447800"/>
          </a:xfrm>
          <a:prstGeom prst="homePlate">
            <a:avLst>
              <a:gd name="adj" fmla="val 43421"/>
            </a:avLst>
          </a:prstGeom>
          <a:solidFill>
            <a:schemeClr val="bg1"/>
          </a:solidFill>
          <a:ln w="50800">
            <a:solidFill>
              <a:srgbClr val="CC99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Tw Cen MT"/>
              <a:cs typeface="+mn-cs"/>
            </a:endParaRPr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700"/>
            <a:ext cx="91440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Oval 11"/>
          <p:cNvSpPr>
            <a:spLocks noChangeArrowheads="1"/>
          </p:cNvSpPr>
          <p:nvPr/>
        </p:nvSpPr>
        <p:spPr bwMode="auto">
          <a:xfrm>
            <a:off x="1828800" y="4953000"/>
            <a:ext cx="4953000" cy="10668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7173" name="Oval 12"/>
          <p:cNvSpPr>
            <a:spLocks noChangeArrowheads="1"/>
          </p:cNvSpPr>
          <p:nvPr/>
        </p:nvSpPr>
        <p:spPr bwMode="auto">
          <a:xfrm>
            <a:off x="1600200" y="2590800"/>
            <a:ext cx="2133600" cy="83820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x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Tw Cen MT"/>
              <a:cs typeface="+mn-cs"/>
            </a:endParaRPr>
          </a:p>
        </p:txBody>
      </p:sp>
      <p:sp>
        <p:nvSpPr>
          <p:cNvPr id="7175" name="Rectangle 14"/>
          <p:cNvSpPr>
            <a:spLocks noChangeArrowheads="1"/>
          </p:cNvSpPr>
          <p:nvPr/>
        </p:nvSpPr>
        <p:spPr bwMode="auto">
          <a:xfrm>
            <a:off x="742951" y="350838"/>
            <a:ext cx="2152650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Makin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tinggi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jenjang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 pen-</a:t>
            </a:r>
            <a:r>
              <a:rPr lang="en-US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didikan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  <a:cs typeface="+mn-cs"/>
            </a:endParaRPr>
          </a:p>
        </p:txBody>
      </p:sp>
      <p:sp>
        <p:nvSpPr>
          <p:cNvPr id="7176" name="Rectangle 16"/>
          <p:cNvSpPr>
            <a:spLocks noChangeArrowheads="1"/>
          </p:cNvSpPr>
          <p:nvPr/>
        </p:nvSpPr>
        <p:spPr bwMode="auto">
          <a:xfrm>
            <a:off x="3135923" y="306388"/>
            <a:ext cx="6019800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makin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tinggi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kecenderungan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untuk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   </a:t>
            </a: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bekerja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 </a:t>
            </a:r>
            <a:r>
              <a:rPr lang="id-ID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  <a:sym typeface="Wingdings" charset="0"/>
              </a:rPr>
              <a:t>pada pekerjaan yang 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  <a:cs typeface="+mn-cs"/>
              <a:sym typeface="Wingdings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  <a:sym typeface="Wingdings" charset="0"/>
              </a:rPr>
              <a:t>diciptakan orang lain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cs typeface="+mn-cs"/>
              </a:rPr>
              <a:t> </a:t>
            </a:r>
          </a:p>
        </p:txBody>
      </p:sp>
      <p:sp>
        <p:nvSpPr>
          <p:cNvPr id="276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158969-5C80-D641-AFAB-1FA5FBAEFD34}" type="slidenum">
              <a:rPr lang="zh-CN" altLang="en-US" sz="1200">
                <a:solidFill>
                  <a:srgbClr val="000000"/>
                </a:solidFill>
                <a:latin typeface="Berlin Sans FB" charset="0"/>
                <a:ea typeface="宋体" charset="0"/>
                <a:cs typeface="宋体" charset="0"/>
              </a:rPr>
              <a:pPr eaLnBrk="1" hangingPunct="1"/>
              <a:t>17</a:t>
            </a:fld>
            <a:endParaRPr lang="zh-CN" altLang="en-US" sz="1200">
              <a:solidFill>
                <a:srgbClr val="000000"/>
              </a:solidFill>
              <a:latin typeface="Berlin Sans FB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17809" cy="564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5149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d-ID" sz="3600" b="1" dirty="0" smtClean="0">
                <a:solidFill>
                  <a:srgbClr val="31859C"/>
                </a:solidFill>
                <a:latin typeface="Franklin Gothic Medium" charset="0"/>
              </a:rPr>
              <a:t>FUTURE CHALLENGES AND COMPETENCIES</a:t>
            </a:r>
            <a:endParaRPr lang="id-ID" sz="3600" b="1" dirty="0">
              <a:solidFill>
                <a:srgbClr val="E46C0A"/>
              </a:solidFill>
              <a:latin typeface="Franklin Gothic Medium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55156"/>
              </p:ext>
            </p:extLst>
          </p:nvPr>
        </p:nvGraphicFramePr>
        <p:xfrm>
          <a:off x="0" y="914407"/>
          <a:ext cx="3938954" cy="63400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38954"/>
              </a:tblGrid>
              <a:tr h="762226"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Future</a:t>
                      </a:r>
                      <a:r>
                        <a:rPr lang="id-ID" sz="3600" baseline="0" dirty="0" smtClean="0"/>
                        <a:t> challenges</a:t>
                      </a:r>
                      <a:endParaRPr lang="id-ID" sz="3600" dirty="0" smtClean="0"/>
                    </a:p>
                  </a:txBody>
                  <a:tcPr marL="84406" marR="84406" marT="45733" marB="45733"/>
                </a:tc>
              </a:tr>
              <a:tr h="5273449">
                <a:tc>
                  <a:txBody>
                    <a:bodyPr/>
                    <a:lstStyle/>
                    <a:p>
                      <a:pPr marL="147638" lvl="0" indent="-147638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Globalisation: WTO, ASEAN Economic Community, APEC, CAFTA</a:t>
                      </a:r>
                    </a:p>
                    <a:p>
                      <a:pPr marL="147638" lvl="0" indent="-147638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Issues</a:t>
                      </a:r>
                      <a:r>
                        <a:rPr lang="id-ID" sz="2000" baseline="0" dirty="0" smtClean="0"/>
                        <a:t> on environment</a:t>
                      </a:r>
                      <a:endParaRPr lang="id-ID" sz="2000" dirty="0" smtClean="0"/>
                    </a:p>
                    <a:p>
                      <a:pPr marL="147638" lvl="0" indent="-147638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Rapid progres</a:t>
                      </a:r>
                      <a:r>
                        <a:rPr lang="id-ID" sz="2000" baseline="0" dirty="0" smtClean="0"/>
                        <a:t>s of information technology </a:t>
                      </a:r>
                      <a:endParaRPr lang="id-ID" sz="2000" dirty="0" smtClean="0"/>
                    </a:p>
                    <a:p>
                      <a:pPr marL="147638" lvl="0" indent="-147638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Co</a:t>
                      </a:r>
                      <a:r>
                        <a:rPr lang="en-US" sz="2000" dirty="0" err="1" smtClean="0"/>
                        <a:t>nvergen</a:t>
                      </a:r>
                      <a:r>
                        <a:rPr lang="id-ID" sz="2000" dirty="0" smtClean="0"/>
                        <a:t>cy</a:t>
                      </a:r>
                      <a:r>
                        <a:rPr lang="id-ID" sz="2000" baseline="0" dirty="0" smtClean="0"/>
                        <a:t> of science and technology</a:t>
                      </a:r>
                      <a:endParaRPr lang="id-ID" sz="2000" dirty="0" smtClean="0"/>
                    </a:p>
                    <a:p>
                      <a:pPr marL="147638" lvl="0" indent="-147638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Knowledge based economy </a:t>
                      </a:r>
                      <a:endParaRPr lang="en-US" sz="2000" dirty="0" smtClean="0"/>
                    </a:p>
                    <a:p>
                      <a:pPr marL="147638" lvl="0" indent="-147638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The raise of</a:t>
                      </a:r>
                      <a:r>
                        <a:rPr lang="id-ID" sz="2000" baseline="0" dirty="0" smtClean="0"/>
                        <a:t> creative industry and culture</a:t>
                      </a:r>
                      <a:endParaRPr lang="id-ID" sz="2000" dirty="0" smtClean="0"/>
                    </a:p>
                    <a:p>
                      <a:pPr marL="147638" lvl="0" indent="-147638">
                        <a:buFont typeface="Arial" pitchFamily="34" charset="0"/>
                        <a:buChar char="•"/>
                      </a:pPr>
                      <a:r>
                        <a:rPr lang="id-ID" sz="2000" baseline="0" dirty="0" smtClean="0"/>
                        <a:t>The shift of power of global economics</a:t>
                      </a:r>
                      <a:endParaRPr lang="id-ID" sz="2000" dirty="0" smtClean="0"/>
                    </a:p>
                    <a:p>
                      <a:pPr marL="147638" lvl="0" indent="-147638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Influence</a:t>
                      </a:r>
                      <a:r>
                        <a:rPr lang="id-ID" sz="2000" baseline="0" dirty="0" smtClean="0"/>
                        <a:t> and impact of technoscience</a:t>
                      </a:r>
                      <a:endParaRPr lang="id-ID" sz="2000" dirty="0" smtClean="0"/>
                    </a:p>
                    <a:p>
                      <a:pPr marL="147638" lvl="0" indent="-147638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Quality,</a:t>
                      </a:r>
                      <a:r>
                        <a:rPr lang="id-ID" sz="2000" baseline="0" dirty="0" smtClean="0"/>
                        <a:t> investment and transformation in education sector</a:t>
                      </a:r>
                      <a:r>
                        <a:rPr lang="id-ID" sz="2000" dirty="0" smtClean="0"/>
                        <a:t> </a:t>
                      </a:r>
                    </a:p>
                    <a:p>
                      <a:pPr marL="147638" lvl="0" indent="-147638">
                        <a:buFont typeface="Arial" pitchFamily="34" charset="0"/>
                        <a:buChar char="•"/>
                      </a:pPr>
                      <a:endParaRPr lang="id-ID" sz="2000" dirty="0" smtClean="0"/>
                    </a:p>
                  </a:txBody>
                  <a:tcPr marL="84406" marR="84406" marT="45733" marB="45733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793072"/>
              </p:ext>
            </p:extLst>
          </p:nvPr>
        </p:nvGraphicFramePr>
        <p:xfrm>
          <a:off x="4495800" y="785813"/>
          <a:ext cx="4648200" cy="53641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48200"/>
              </a:tblGrid>
              <a:tr h="396228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Future</a:t>
                      </a:r>
                      <a:r>
                        <a:rPr lang="id-ID" sz="2000" baseline="0" dirty="0" smtClean="0"/>
                        <a:t> competencies</a:t>
                      </a:r>
                      <a:endParaRPr lang="id-ID" sz="2000" dirty="0" smtClean="0"/>
                    </a:p>
                  </a:txBody>
                  <a:tcPr marL="84410" marR="84410" marT="45714" marB="45714"/>
                </a:tc>
              </a:tr>
              <a:tr h="4967934">
                <a:tc>
                  <a:txBody>
                    <a:bodyPr/>
                    <a:lstStyle/>
                    <a:p>
                      <a:pPr marL="147638" lvl="0" indent="-147638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Ability to communicate</a:t>
                      </a:r>
                    </a:p>
                    <a:p>
                      <a:pPr marL="147638" lvl="0" indent="-147638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Ability to think clearly and critically </a:t>
                      </a:r>
                    </a:p>
                    <a:p>
                      <a:pPr marL="147638" lvl="0" indent="-147638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Ability to consider morale sides of</a:t>
                      </a:r>
                      <a:r>
                        <a:rPr lang="id-ID" sz="2000" baseline="0" dirty="0" smtClean="0"/>
                        <a:t> any issues </a:t>
                      </a:r>
                      <a:r>
                        <a:rPr lang="id-ID" sz="2000" dirty="0" smtClean="0"/>
                        <a:t> </a:t>
                      </a:r>
                    </a:p>
                    <a:p>
                      <a:pPr marL="147638" lvl="0" indent="-147638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Ability to be responsible</a:t>
                      </a:r>
                      <a:r>
                        <a:rPr lang="id-ID" sz="2000" baseline="0" dirty="0" smtClean="0"/>
                        <a:t> citizens </a:t>
                      </a:r>
                      <a:r>
                        <a:rPr lang="id-ID" sz="2000" dirty="0" smtClean="0"/>
                        <a:t> </a:t>
                      </a:r>
                    </a:p>
                    <a:p>
                      <a:pPr marL="147638" lvl="0" indent="-147638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Ability to understand</a:t>
                      </a:r>
                      <a:r>
                        <a:rPr lang="id-ID" sz="2000" baseline="0" dirty="0" smtClean="0"/>
                        <a:t> and be tolerant to different perspectives</a:t>
                      </a:r>
                      <a:endParaRPr lang="id-ID" sz="2000" dirty="0" smtClean="0"/>
                    </a:p>
                    <a:p>
                      <a:pPr marL="147638" lvl="0" indent="-147638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 Ability to live in a global community </a:t>
                      </a:r>
                    </a:p>
                    <a:p>
                      <a:pPr marL="147638" lvl="0" indent="-147638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Having</a:t>
                      </a:r>
                      <a:r>
                        <a:rPr lang="id-ID" sz="2000" baseline="0" dirty="0" smtClean="0"/>
                        <a:t> broad interest in life</a:t>
                      </a:r>
                      <a:endParaRPr lang="id-ID" sz="2000" dirty="0" smtClean="0"/>
                    </a:p>
                    <a:p>
                      <a:pPr marL="147638" lvl="0" indent="-147638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Having preparadness</a:t>
                      </a:r>
                      <a:r>
                        <a:rPr lang="id-ID" sz="2000" baseline="0" dirty="0" smtClean="0"/>
                        <a:t> to work</a:t>
                      </a:r>
                      <a:endParaRPr lang="id-ID" sz="2000" dirty="0" smtClean="0"/>
                    </a:p>
                    <a:p>
                      <a:pPr marL="147638" lvl="0" indent="-147638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Having intellectuality in accordance to his/her talent/interests</a:t>
                      </a:r>
                    </a:p>
                    <a:p>
                      <a:pPr marL="147638" lvl="0" indent="-147638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Having responsibility toward environment</a:t>
                      </a:r>
                    </a:p>
                    <a:p>
                      <a:pPr marL="0" lvl="0" indent="0">
                        <a:buFont typeface="Arial" pitchFamily="34" charset="0"/>
                        <a:buNone/>
                      </a:pPr>
                      <a:endParaRPr lang="id-ID" sz="2000" dirty="0" smtClean="0"/>
                    </a:p>
                  </a:txBody>
                  <a:tcPr marL="84410" marR="84410" marT="45714" marB="45714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0" y="4005263"/>
          <a:ext cx="562708" cy="3651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2708"/>
              </a:tblGrid>
              <a:tr h="365125">
                <a:tc>
                  <a:txBody>
                    <a:bodyPr/>
                    <a:lstStyle/>
                    <a:p>
                      <a:endParaRPr lang="id-ID" sz="1800" dirty="0" smtClean="0"/>
                    </a:p>
                  </a:txBody>
                  <a:tcPr marL="84424" marR="84424" marT="45406" marB="45406"/>
                </a:tc>
              </a:tr>
            </a:tbl>
          </a:graphicData>
        </a:graphic>
      </p:graphicFrame>
      <p:sp>
        <p:nvSpPr>
          <p:cNvPr id="17434" name="Slide Number Placeholder 12"/>
          <p:cNvSpPr>
            <a:spLocks noGrp="1"/>
          </p:cNvSpPr>
          <p:nvPr>
            <p:ph type="sldNum" sz="quarter" idx="12"/>
          </p:nvPr>
        </p:nvSpPr>
        <p:spPr bwMode="auto">
          <a:xfrm>
            <a:off x="4495800" y="6356350"/>
            <a:ext cx="4191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dirty="0" smtClean="0">
                <a:solidFill>
                  <a:srgbClr val="D38E27"/>
                </a:solidFill>
                <a:latin typeface="Franklin Gothic Book" charset="0"/>
              </a:rPr>
              <a:t>S</a:t>
            </a:r>
            <a:r>
              <a:rPr lang="id-ID" sz="1200" dirty="0" smtClean="0">
                <a:solidFill>
                  <a:srgbClr val="D38E27"/>
                </a:solidFill>
                <a:latin typeface="Franklin Gothic Book" charset="0"/>
              </a:rPr>
              <a:t>umber: Bahan Sosialisasi Kurikulum 2013</a:t>
            </a:r>
            <a:endParaRPr lang="id-ID" sz="1200" dirty="0">
              <a:solidFill>
                <a:srgbClr val="D38E27"/>
              </a:solidFill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6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6029"/>
          </a:xfrm>
        </p:spPr>
        <p:txBody>
          <a:bodyPr/>
          <a:lstStyle/>
          <a:p>
            <a:r>
              <a:rPr lang="en-US" dirty="0" smtClean="0"/>
              <a:t>FUNGSI PENDIDIKAN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AGAMA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hamba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POLITIK </a:t>
            </a:r>
            <a:endParaRPr lang="en-US" dirty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    </a:t>
            </a:r>
            <a:r>
              <a:rPr lang="en-US" dirty="0" err="1" smtClean="0">
                <a:sym typeface="Wingdings"/>
              </a:rPr>
              <a:t>Cinta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tanah</a:t>
            </a:r>
            <a:r>
              <a:rPr lang="en-US" dirty="0" smtClean="0">
                <a:sym typeface="Wingdings"/>
              </a:rPr>
              <a:t> air (</a:t>
            </a:r>
            <a:r>
              <a:rPr lang="en-US" dirty="0" err="1" smtClean="0">
                <a:sym typeface="Wingdings"/>
              </a:rPr>
              <a:t>Pancasila</a:t>
            </a:r>
            <a:r>
              <a:rPr lang="en-US" dirty="0" smtClean="0">
                <a:sym typeface="Wingdings"/>
              </a:rPr>
              <a:t>, NKRI, </a:t>
            </a:r>
            <a:r>
              <a:rPr lang="en-US" dirty="0" err="1" smtClean="0">
                <a:sym typeface="Wingdings"/>
              </a:rPr>
              <a:t>Bhineka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Tunggal </a:t>
            </a:r>
            <a:r>
              <a:rPr lang="en-US" dirty="0" err="1" smtClean="0">
                <a:sym typeface="Wingdings"/>
              </a:rPr>
              <a:t>Ika</a:t>
            </a:r>
            <a:r>
              <a:rPr lang="en-US" dirty="0" smtClean="0">
                <a:sym typeface="Wingdings"/>
              </a:rPr>
              <a:t>)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SOSIAL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Warga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(Indonesia </a:t>
            </a:r>
            <a:r>
              <a:rPr lang="en-US" dirty="0" err="1" smtClean="0"/>
              <a:t>dan</a:t>
            </a:r>
            <a:r>
              <a:rPr lang="en-US" dirty="0" smtClean="0"/>
              <a:t> global) yang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demokratis</a:t>
            </a:r>
            <a:r>
              <a:rPr lang="en-US" dirty="0" smtClean="0"/>
              <a:t>, </a:t>
            </a:r>
            <a:r>
              <a:rPr lang="en-US" dirty="0" err="1" smtClean="0"/>
              <a:t>peduli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EKONOMI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err="1"/>
              <a:t>P</a:t>
            </a:r>
            <a:r>
              <a:rPr lang="en-US" dirty="0" err="1" smtClean="0"/>
              <a:t>engetahuan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keterampilan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kehidupan</a:t>
            </a:r>
            <a:r>
              <a:rPr lang="en-US" dirty="0" smtClean="0"/>
              <a:t> yang </a:t>
            </a:r>
            <a:r>
              <a:rPr lang="en-US" dirty="0" err="1" smtClean="0"/>
              <a:t>layak</a:t>
            </a:r>
            <a:r>
              <a:rPr lang="en-US" dirty="0" smtClean="0"/>
              <a:t>, </a:t>
            </a:r>
            <a:r>
              <a:rPr lang="en-US" dirty="0" err="1"/>
              <a:t>k</a:t>
            </a:r>
            <a:r>
              <a:rPr lang="en-US" dirty="0" err="1" smtClean="0"/>
              <a:t>ewirausahaan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94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243" y="1412876"/>
            <a:ext cx="3672254" cy="10080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 dirty="0">
                <a:solidFill>
                  <a:srgbClr val="FFFF00"/>
                </a:solidFill>
              </a:rPr>
              <a:t>Informasi</a:t>
            </a:r>
            <a:r>
              <a:rPr lang="id-ID" b="1" dirty="0"/>
              <a:t> </a:t>
            </a:r>
          </a:p>
          <a:p>
            <a:pPr algn="ctr">
              <a:defRPr/>
            </a:pPr>
            <a:r>
              <a:rPr lang="id-ID" b="1" dirty="0"/>
              <a:t>(tersedia dimana saja, kapan saja)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243" y="2636838"/>
            <a:ext cx="3672254" cy="10080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 dirty="0">
                <a:solidFill>
                  <a:srgbClr val="FFFF00"/>
                </a:solidFill>
              </a:rPr>
              <a:t>Komputasi</a:t>
            </a:r>
            <a:r>
              <a:rPr lang="id-ID" b="1" dirty="0"/>
              <a:t> </a:t>
            </a:r>
          </a:p>
          <a:p>
            <a:pPr algn="ctr">
              <a:defRPr/>
            </a:pPr>
            <a:r>
              <a:rPr lang="id-ID" b="1" dirty="0"/>
              <a:t>(lebih cepat memakai mesin)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243" y="3860801"/>
            <a:ext cx="3672254" cy="10080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 dirty="0">
                <a:solidFill>
                  <a:srgbClr val="FFFF00"/>
                </a:solidFill>
              </a:rPr>
              <a:t>Otomasi</a:t>
            </a:r>
            <a:r>
              <a:rPr lang="id-ID" b="1" dirty="0"/>
              <a:t> </a:t>
            </a:r>
          </a:p>
          <a:p>
            <a:pPr algn="ctr">
              <a:defRPr/>
            </a:pPr>
            <a:r>
              <a:rPr lang="id-ID" b="1" dirty="0"/>
              <a:t>(menjangkau segala pekerjaan rutin)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243" y="5084763"/>
            <a:ext cx="3672254" cy="10080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 dirty="0">
                <a:solidFill>
                  <a:srgbClr val="FFFF00"/>
                </a:solidFill>
              </a:rPr>
              <a:t>Komunikasi</a:t>
            </a:r>
            <a:r>
              <a:rPr lang="id-ID" b="1" dirty="0"/>
              <a:t> </a:t>
            </a:r>
          </a:p>
          <a:p>
            <a:pPr algn="ctr">
              <a:defRPr/>
            </a:pPr>
            <a:r>
              <a:rPr lang="id-ID" b="1" dirty="0"/>
              <a:t>(dari mana saja, ke mana saja)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924300" y="1412876"/>
            <a:ext cx="504092" cy="100806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9" name="Right Arrow 8"/>
          <p:cNvSpPr/>
          <p:nvPr/>
        </p:nvSpPr>
        <p:spPr>
          <a:xfrm>
            <a:off x="3924300" y="2636838"/>
            <a:ext cx="504092" cy="100806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0" name="Right Arrow 9"/>
          <p:cNvSpPr/>
          <p:nvPr/>
        </p:nvSpPr>
        <p:spPr>
          <a:xfrm>
            <a:off x="3924300" y="3860801"/>
            <a:ext cx="504092" cy="100806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Right Arrow 10"/>
          <p:cNvSpPr/>
          <p:nvPr/>
        </p:nvSpPr>
        <p:spPr>
          <a:xfrm>
            <a:off x="3924300" y="5084763"/>
            <a:ext cx="504092" cy="100806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4500197" y="1412876"/>
            <a:ext cx="4465026" cy="10080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Pembelajaran diarahkan untuk mendorong peserta didik </a:t>
            </a:r>
            <a:r>
              <a:rPr lang="id-ID" b="1" dirty="0">
                <a:solidFill>
                  <a:srgbClr val="FFFF00"/>
                </a:solidFill>
              </a:rPr>
              <a:t>mencari tahu </a:t>
            </a:r>
            <a:r>
              <a:rPr lang="id-ID" b="1" dirty="0"/>
              <a:t>dari berbagai sumber observasi, bukan diberi tahu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00197" y="2636838"/>
            <a:ext cx="4465026" cy="10080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Pembelajaran diarahkan untuk mampu </a:t>
            </a:r>
            <a:r>
              <a:rPr lang="id-ID" b="1" dirty="0">
                <a:solidFill>
                  <a:srgbClr val="FFFF00"/>
                </a:solidFill>
              </a:rPr>
              <a:t>merumuskan masalah [menanya], </a:t>
            </a:r>
            <a:r>
              <a:rPr lang="id-ID" b="1" dirty="0"/>
              <a:t>bukan hanya  menyelesaikan masalah [menjawab]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00197" y="3860801"/>
            <a:ext cx="4465026" cy="10080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Pembelajaran diarahkan untuk melatih berfikir </a:t>
            </a:r>
            <a:r>
              <a:rPr lang="id-ID" b="1" dirty="0">
                <a:solidFill>
                  <a:srgbClr val="FFFF00"/>
                </a:solidFill>
              </a:rPr>
              <a:t>analitis [pengambilan keputusan] </a:t>
            </a:r>
            <a:r>
              <a:rPr lang="id-ID" b="1" dirty="0"/>
              <a:t>bukan berfikir mekanistis [rutin]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00197" y="5084763"/>
            <a:ext cx="4465026" cy="10080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Pembelajaran menekankan pentingnya </a:t>
            </a:r>
            <a:r>
              <a:rPr lang="id-ID" b="1" dirty="0">
                <a:solidFill>
                  <a:srgbClr val="FFFF00"/>
                </a:solidFill>
              </a:rPr>
              <a:t>kerjasama dan kolaborasi</a:t>
            </a:r>
            <a:r>
              <a:rPr lang="id-ID" b="1" dirty="0"/>
              <a:t> dalam menyelesaikan masalah</a:t>
            </a:r>
          </a:p>
        </p:txBody>
      </p:sp>
      <p:sp>
        <p:nvSpPr>
          <p:cNvPr id="34829" name="Title 6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d-ID" sz="3600" b="1">
                <a:solidFill>
                  <a:srgbClr val="31859C"/>
                </a:solidFill>
                <a:latin typeface="Calibri" charset="0"/>
              </a:rPr>
              <a:t>Pergeseran Paradigma Belajar Abad 21</a:t>
            </a:r>
            <a:endParaRPr lang="id-ID" sz="3600" b="1">
              <a:solidFill>
                <a:srgbClr val="E46C0A"/>
              </a:solidFill>
              <a:latin typeface="Calibri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831" name="TextBox 17"/>
          <p:cNvSpPr txBox="1">
            <a:spLocks noChangeArrowheads="1"/>
          </p:cNvSpPr>
          <p:nvPr/>
        </p:nvSpPr>
        <p:spPr bwMode="auto">
          <a:xfrm>
            <a:off x="5219701" y="908051"/>
            <a:ext cx="3007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d-ID"/>
              <a:t>Model Pembelajaran</a:t>
            </a:r>
          </a:p>
        </p:txBody>
      </p:sp>
      <p:sp>
        <p:nvSpPr>
          <p:cNvPr id="34832" name="TextBox 18"/>
          <p:cNvSpPr txBox="1">
            <a:spLocks noChangeArrowheads="1"/>
          </p:cNvSpPr>
          <p:nvPr/>
        </p:nvSpPr>
        <p:spPr bwMode="auto">
          <a:xfrm>
            <a:off x="1043354" y="908051"/>
            <a:ext cx="1861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d-ID"/>
              <a:t>Ciri Abad 21</a:t>
            </a:r>
          </a:p>
        </p:txBody>
      </p:sp>
    </p:spTree>
    <p:extLst>
      <p:ext uri="{BB962C8B-B14F-4D97-AF65-F5344CB8AC3E}">
        <p14:creationId xmlns:p14="http://schemas.microsoft.com/office/powerpoint/2010/main" val="91041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3"/>
          <p:cNvSpPr>
            <a:spLocks noChangeArrowheads="1"/>
          </p:cNvSpPr>
          <p:nvPr/>
        </p:nvSpPr>
        <p:spPr bwMode="auto">
          <a:xfrm>
            <a:off x="0" y="6524626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d-ID" sz="1600"/>
              <a:t>Anuscha </a:t>
            </a:r>
            <a:r>
              <a:rPr lang="it-IT" sz="1600"/>
              <a:t>Ferrari</a:t>
            </a:r>
            <a:r>
              <a:rPr lang="id-ID" sz="1600"/>
              <a:t> et al</a:t>
            </a:r>
            <a:r>
              <a:rPr lang="en-US" sz="1600"/>
              <a:t>. 2009. Innovation and Creativity in Education and Training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7505" y="1435184"/>
          <a:ext cx="8964488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244"/>
                <a:gridCol w="4482244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>
                          <a:solidFill>
                            <a:schemeClr val="bg1"/>
                          </a:solidFill>
                        </a:rPr>
                        <a:t>Pemahaman</a:t>
                      </a:r>
                      <a:r>
                        <a:rPr lang="id-ID" sz="2800" baseline="0" dirty="0" smtClean="0">
                          <a:solidFill>
                            <a:schemeClr val="bg1"/>
                          </a:solidFill>
                        </a:rPr>
                        <a:t> Lama</a:t>
                      </a:r>
                      <a:endParaRPr lang="id-ID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>
                          <a:solidFill>
                            <a:schemeClr val="bg1"/>
                          </a:solidFill>
                        </a:rPr>
                        <a:t>Pemahaman Baru</a:t>
                      </a:r>
                      <a:endParaRPr lang="id-ID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id-ID" sz="2400" b="1" dirty="0" smtClean="0">
                          <a:solidFill>
                            <a:schemeClr val="tx1"/>
                          </a:solidFill>
                        </a:rPr>
                        <a:t>Terbatas untuk seni</a:t>
                      </a:r>
                      <a:endParaRPr lang="id-ID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b="1" dirty="0" smtClean="0">
                          <a:solidFill>
                            <a:schemeClr val="tx1"/>
                          </a:solidFill>
                        </a:rPr>
                        <a:t>Untuk semua mata pelajaran</a:t>
                      </a:r>
                      <a:endParaRPr lang="id-ID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id-ID" sz="2400" b="1" dirty="0" smtClean="0">
                          <a:solidFill>
                            <a:schemeClr val="tx1"/>
                          </a:solidFill>
                        </a:rPr>
                        <a:t>Murni bakat</a:t>
                      </a:r>
                      <a:endParaRPr lang="id-ID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b="1" dirty="0" smtClean="0">
                          <a:solidFill>
                            <a:schemeClr val="tx1"/>
                          </a:solidFill>
                        </a:rPr>
                        <a:t>Keterampilan yang dapat dipelajari</a:t>
                      </a:r>
                      <a:endParaRPr lang="id-ID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id-ID" sz="2400" b="1" dirty="0" smtClean="0">
                          <a:solidFill>
                            <a:schemeClr val="tx1"/>
                          </a:solidFill>
                        </a:rPr>
                        <a:t>Originalitas</a:t>
                      </a:r>
                      <a:endParaRPr lang="id-ID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b="1" dirty="0" smtClean="0">
                          <a:solidFill>
                            <a:schemeClr val="tx1"/>
                          </a:solidFill>
                        </a:rPr>
                        <a:t>Originalitas dan nilai (asas manfaat)</a:t>
                      </a:r>
                      <a:endParaRPr lang="id-ID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id-ID" sz="2400" b="1" dirty="0" smtClean="0">
                          <a:solidFill>
                            <a:schemeClr val="tx1"/>
                          </a:solidFill>
                        </a:rPr>
                        <a:t>Tidak perlu pengetahuan pendukung</a:t>
                      </a:r>
                      <a:endParaRPr lang="id-ID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b="1" dirty="0" smtClean="0">
                          <a:solidFill>
                            <a:schemeClr val="tx1"/>
                          </a:solidFill>
                        </a:rPr>
                        <a:t>Pengetahuan lapangan sangat diperlukan</a:t>
                      </a:r>
                      <a:endParaRPr lang="id-ID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id-ID" sz="2400" b="1" dirty="0" smtClean="0">
                          <a:solidFill>
                            <a:schemeClr val="tx1"/>
                          </a:solidFill>
                        </a:rPr>
                        <a:t>Terobosan besar</a:t>
                      </a:r>
                      <a:endParaRPr lang="id-ID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b="1" dirty="0" smtClean="0">
                          <a:solidFill>
                            <a:schemeClr val="tx1"/>
                          </a:solidFill>
                        </a:rPr>
                        <a:t>Keterampilan berfikir (kontribusi dalam pengembangan)</a:t>
                      </a:r>
                      <a:endParaRPr lang="id-ID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id-ID" sz="2400" b="1" dirty="0" smtClean="0">
                          <a:solidFill>
                            <a:schemeClr val="tx1"/>
                          </a:solidFill>
                        </a:rPr>
                        <a:t>Free</a:t>
                      </a:r>
                      <a:r>
                        <a:rPr lang="id-ID" sz="2400" b="1" baseline="0" dirty="0" smtClean="0">
                          <a:solidFill>
                            <a:schemeClr val="tx1"/>
                          </a:solidFill>
                        </a:rPr>
                        <a:t> play (bebas) dan discovery</a:t>
                      </a:r>
                      <a:endParaRPr lang="id-ID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d-ID" sz="2400" b="1" dirty="0" smtClean="0">
                          <a:solidFill>
                            <a:schemeClr val="tx1"/>
                          </a:solidFill>
                        </a:rPr>
                        <a:t>Stimulation play (terarah) dan discovery</a:t>
                      </a:r>
                      <a:endParaRPr lang="id-ID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47701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dirty="0" smtClean="0">
                <a:solidFill>
                  <a:schemeClr val="bg1"/>
                </a:solidFill>
                <a:ea typeface="+mj-ea"/>
                <a:cs typeface="+mj-cs"/>
              </a:rPr>
              <a:t>Pergeseran Pengertian tentang Kreativitas</a:t>
            </a:r>
            <a:endParaRPr lang="id-ID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974" y="693738"/>
            <a:ext cx="903702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d-ID" dirty="0">
                <a:latin typeface="Arial" pitchFamily="34" charset="0"/>
                <a:ea typeface="+mn-ea"/>
                <a:cs typeface="Arial" pitchFamily="34" charset="0"/>
              </a:rPr>
              <a:t>Banyak penelitian menunjukkan bahwa kreativitas dapat dipelajari dan dapat diterapkan dimana saja, sehingga pendidikan harus diarahkan pada penguatan keterampilan kreatif</a:t>
            </a:r>
          </a:p>
        </p:txBody>
      </p:sp>
    </p:spTree>
    <p:extLst>
      <p:ext uri="{BB962C8B-B14F-4D97-AF65-F5344CB8AC3E}">
        <p14:creationId xmlns:p14="http://schemas.microsoft.com/office/powerpoint/2010/main" val="250026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AA0128-EE40-5B40-A4BD-125E64295458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7890" name="Title 6"/>
          <p:cNvSpPr txBox="1">
            <a:spLocks/>
          </p:cNvSpPr>
          <p:nvPr/>
        </p:nvSpPr>
        <p:spPr bwMode="auto">
          <a:xfrm>
            <a:off x="0" y="1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d-ID" sz="3200" b="1">
                <a:solidFill>
                  <a:srgbClr val="31859C"/>
                </a:solidFill>
                <a:latin typeface="Calibri" charset="0"/>
              </a:rPr>
              <a:t>Proses Pembelajaran yang Mendukung Kreativitas</a:t>
            </a:r>
            <a:endParaRPr lang="id-ID" sz="3200" b="1">
              <a:solidFill>
                <a:srgbClr val="E46C0A"/>
              </a:solidFill>
              <a:latin typeface="Calibri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0713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638" y="836613"/>
            <a:ext cx="8852389" cy="3846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solidFill>
                  <a:srgbClr val="0070C0"/>
                </a:solidFill>
                <a:latin typeface="Calibri"/>
                <a:ea typeface="+mn-ea"/>
                <a:cs typeface="Arial" pitchFamily="34" charset="0"/>
              </a:rPr>
              <a:t>Dyers, J.H. et al [2011], Innovators DNA, Harvard Business Review: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400" dirty="0">
                <a:solidFill>
                  <a:srgbClr val="C00000"/>
                </a:solidFill>
                <a:latin typeface="Calibri"/>
                <a:ea typeface="+mn-ea"/>
                <a:cs typeface="Arial" pitchFamily="34" charset="0"/>
              </a:rPr>
              <a:t>2/3 dari kemampuan kreativitas seseorang diperoleh melalui pendidikan</a:t>
            </a:r>
            <a:r>
              <a:rPr lang="id-ID" sz="2400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, 1/3 sisanya berasal dari genetik.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400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Kebalikannya berlaku untuk kemampuan kecerdasan yaitu: 1/3 dari pendidikan, 2/3 sisanya dari genetik.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400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Kemampuan kreativitas diperoleh melalui:</a:t>
            </a:r>
          </a:p>
          <a:p>
            <a:pPr lvl="2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d-ID" sz="2000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Observing [mengamat]</a:t>
            </a:r>
          </a:p>
          <a:p>
            <a:pPr lvl="2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d-ID" sz="2000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Questioning [menanya]</a:t>
            </a:r>
          </a:p>
          <a:p>
            <a:pPr lvl="2" indent="-457200">
              <a:buFontTx/>
              <a:buChar char="-"/>
              <a:defRPr/>
            </a:pPr>
            <a:r>
              <a:rPr lang="id-ID" sz="20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Experimenting [mencoba] </a:t>
            </a:r>
          </a:p>
          <a:p>
            <a:pPr lvl="2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d-ID" sz="2000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Associating [menalar]</a:t>
            </a:r>
          </a:p>
          <a:p>
            <a:pPr lvl="2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d-ID" sz="20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Networking [Membentuk jejaring]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3242897" y="4797426"/>
            <a:ext cx="2658208" cy="576263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Right Brace 7"/>
          <p:cNvSpPr>
            <a:spLocks/>
          </p:cNvSpPr>
          <p:nvPr/>
        </p:nvSpPr>
        <p:spPr bwMode="auto">
          <a:xfrm>
            <a:off x="3852497" y="3141663"/>
            <a:ext cx="359019" cy="1150937"/>
          </a:xfrm>
          <a:prstGeom prst="rightBrace">
            <a:avLst>
              <a:gd name="adj1" fmla="val 32140"/>
              <a:gd name="adj2" fmla="val 50000"/>
            </a:avLst>
          </a:prstGeom>
          <a:noFill/>
          <a:ln w="25400">
            <a:solidFill>
              <a:srgbClr val="F79646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ea typeface="+mn-ea"/>
              <a:cs typeface="+mn-cs"/>
            </a:endParaRPr>
          </a:p>
        </p:txBody>
      </p:sp>
      <p:sp>
        <p:nvSpPr>
          <p:cNvPr id="37895" name="TextBox 8"/>
          <p:cNvSpPr txBox="1">
            <a:spLocks noChangeArrowheads="1"/>
          </p:cNvSpPr>
          <p:nvPr/>
        </p:nvSpPr>
        <p:spPr bwMode="auto">
          <a:xfrm>
            <a:off x="4160227" y="3563939"/>
            <a:ext cx="996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d-ID" sz="1800">
                <a:latin typeface="Calibri" charset="0"/>
              </a:rPr>
              <a:t>Personal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4715608" y="4465638"/>
            <a:ext cx="649166" cy="0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7" name="TextBox 12"/>
          <p:cNvSpPr txBox="1">
            <a:spLocks noChangeArrowheads="1"/>
          </p:cNvSpPr>
          <p:nvPr/>
        </p:nvSpPr>
        <p:spPr bwMode="auto">
          <a:xfrm>
            <a:off x="5313485" y="4283075"/>
            <a:ext cx="1520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d-ID" sz="1800">
                <a:latin typeface="Calibri" charset="0"/>
              </a:rPr>
              <a:t>Inter-personal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8697" y="5373688"/>
            <a:ext cx="8906608" cy="1223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schemeClr val="tx2">
                    <a:lumMod val="50000"/>
                  </a:schemeClr>
                </a:solidFill>
              </a:rPr>
              <a:t>Perlunya merumuskan kurikulum berbasis proses pembelajaran yang mengedepankan pengalaman personal melalui proses </a:t>
            </a:r>
            <a:r>
              <a:rPr lang="id-ID" b="1" dirty="0">
                <a:solidFill>
                  <a:srgbClr val="C00000"/>
                </a:solidFill>
              </a:rPr>
              <a:t>mengamati, menanya, menalar, dan mencoba [observation based learning] </a:t>
            </a:r>
            <a:r>
              <a:rPr lang="id-ID" dirty="0">
                <a:solidFill>
                  <a:schemeClr val="tx2">
                    <a:lumMod val="50000"/>
                  </a:schemeClr>
                </a:solidFill>
              </a:rPr>
              <a:t>untuk meningkatkan kreativitas peserta didik. Disamping itu, dibiasakan bagi peserta didik untuk bekerja dalam jejaringan melalui </a:t>
            </a:r>
            <a:r>
              <a:rPr lang="id-ID" b="1" dirty="0">
                <a:solidFill>
                  <a:srgbClr val="C00000"/>
                </a:solidFill>
              </a:rPr>
              <a:t>collaborative learning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62297" y="2527300"/>
            <a:ext cx="2829657" cy="1754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latin typeface="+mn-lt"/>
                <a:ea typeface="+mn-ea"/>
                <a:cs typeface="Arial" pitchFamily="34" charset="0"/>
              </a:rPr>
              <a:t>Pembelajaran berbasis kecerdasan tidak akan memberikan hasil siginifikan (hanya peningkatan 50%) dibandingkan yang berbasis kreativitas (sampai 200%)</a:t>
            </a:r>
          </a:p>
        </p:txBody>
      </p:sp>
    </p:spTree>
    <p:extLst>
      <p:ext uri="{BB962C8B-B14F-4D97-AF65-F5344CB8AC3E}">
        <p14:creationId xmlns:p14="http://schemas.microsoft.com/office/powerpoint/2010/main" val="40502426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6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d-ID" sz="3600" b="1">
                <a:solidFill>
                  <a:srgbClr val="31859C"/>
                </a:solidFill>
                <a:latin typeface="Calibri" charset="0"/>
              </a:rPr>
              <a:t>Proses Penilaian yang Mendukung Kreativitas</a:t>
            </a:r>
            <a:endParaRPr lang="id-ID" sz="3600" b="1">
              <a:solidFill>
                <a:srgbClr val="E46C0A"/>
              </a:solidFill>
              <a:latin typeface="Calibri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6974" y="933450"/>
            <a:ext cx="8930054" cy="6678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2438" indent="-2698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-2698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Calibri" charset="0"/>
              </a:rPr>
              <a:t>Sharp</a:t>
            </a:r>
            <a:r>
              <a:rPr lang="id-ID" sz="3200" b="1" dirty="0" smtClean="0">
                <a:solidFill>
                  <a:srgbClr val="0070C0"/>
                </a:solidFill>
                <a:latin typeface="Calibri" charset="0"/>
              </a:rPr>
              <a:t>, C</a:t>
            </a:r>
            <a:r>
              <a:rPr lang="en-US" sz="3200" b="1" dirty="0" smtClean="0">
                <a:solidFill>
                  <a:srgbClr val="0070C0"/>
                </a:solidFill>
                <a:latin typeface="Calibri" charset="0"/>
              </a:rPr>
              <a:t>. 2004. Developing young children’s creativity: what can we learn from research?</a:t>
            </a:r>
            <a:endParaRPr lang="id-ID" sz="3200" b="1" dirty="0" smtClean="0">
              <a:solidFill>
                <a:srgbClr val="0070C0"/>
              </a:solidFill>
              <a:latin typeface="Calibri" charset="0"/>
            </a:endParaRPr>
          </a:p>
          <a:p>
            <a:pPr eaLnBrk="1" hangingPunct="1">
              <a:defRPr/>
            </a:pPr>
            <a:r>
              <a:rPr lang="id-ID" sz="2800" dirty="0" smtClean="0">
                <a:solidFill>
                  <a:srgbClr val="000000"/>
                </a:solidFill>
                <a:latin typeface="Calibri" charset="0"/>
              </a:rPr>
              <a:t>Guru dapat membuat peserta didik berperilaku kreatif melalui: 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id-ID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tugas yang </a:t>
            </a:r>
            <a:r>
              <a:rPr lang="id-ID" sz="28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tidak hanya memiliki satu jawaban</a:t>
            </a:r>
            <a:r>
              <a:rPr lang="id-ID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 benar, 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id-ID" sz="28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mentolerir jawaban yang nyeleneh</a:t>
            </a:r>
            <a:r>
              <a:rPr lang="id-ID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, 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id-ID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menekankan pada </a:t>
            </a:r>
            <a:r>
              <a:rPr lang="id-ID" sz="28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proses bukan hanya hasil </a:t>
            </a:r>
            <a:r>
              <a:rPr lang="id-ID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saja, 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id-ID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memberanikan peserta didik untuk:</a:t>
            </a:r>
          </a:p>
          <a:p>
            <a:pPr lvl="2" eaLnBrk="1" hangingPunct="1">
              <a:buFontTx/>
              <a:buChar char="-"/>
              <a:defRPr/>
            </a:pPr>
            <a:r>
              <a:rPr lang="id-ID" sz="28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mencoba</a:t>
            </a:r>
            <a:r>
              <a:rPr lang="id-ID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, </a:t>
            </a:r>
          </a:p>
          <a:p>
            <a:pPr lvl="2" eaLnBrk="1" hangingPunct="1">
              <a:buFontTx/>
              <a:buChar char="-"/>
              <a:defRPr/>
            </a:pPr>
            <a:r>
              <a:rPr lang="id-ID" sz="28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menentukan sendiri yang kurang jelas</a:t>
            </a:r>
            <a:r>
              <a:rPr lang="id-ID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/lengkap informasi, </a:t>
            </a:r>
          </a:p>
          <a:p>
            <a:pPr lvl="2" eaLnBrk="1" hangingPunct="1">
              <a:buFontTx/>
              <a:buChar char="-"/>
              <a:defRPr/>
            </a:pPr>
            <a:r>
              <a:rPr lang="id-ID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memiliki interpretasi sendiri terkait pengetahuan/kejadian,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id-ID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memberikan keseimbangan antara kegiatan </a:t>
            </a:r>
            <a:r>
              <a:rPr lang="id-ID" sz="28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terstruktur</a:t>
            </a:r>
            <a:r>
              <a:rPr lang="id-ID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 dan </a:t>
            </a:r>
            <a:r>
              <a:rPr lang="id-ID" sz="28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spontan/ekspresif</a:t>
            </a:r>
          </a:p>
        </p:txBody>
      </p:sp>
    </p:spTree>
    <p:extLst>
      <p:ext uri="{BB962C8B-B14F-4D97-AF65-F5344CB8AC3E}">
        <p14:creationId xmlns:p14="http://schemas.microsoft.com/office/powerpoint/2010/main" val="82284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1926"/>
            <a:ext cx="7460274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457200" y="537109"/>
            <a:ext cx="8229600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+mn-cs"/>
              </a:rPr>
              <a:t>PEMBELAJARAN MENDORONG SISWA AKTIF DAN KREATIF</a:t>
            </a:r>
          </a:p>
        </p:txBody>
      </p:sp>
    </p:spTree>
    <p:extLst>
      <p:ext uri="{BB962C8B-B14F-4D97-AF65-F5344CB8AC3E}">
        <p14:creationId xmlns:p14="http://schemas.microsoft.com/office/powerpoint/2010/main" val="24106022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TIGA KOMPONEN UTAMA KARAKTER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3843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2800" y="6265333"/>
            <a:ext cx="492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 (</a:t>
            </a:r>
            <a:r>
              <a:rPr lang="en-US" dirty="0" err="1" smtClean="0"/>
              <a:t>diadaptasi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): </a:t>
            </a:r>
            <a:r>
              <a:rPr lang="en-US" dirty="0" err="1" smtClean="0"/>
              <a:t>Moh</a:t>
            </a:r>
            <a:r>
              <a:rPr lang="en-US" dirty="0" smtClean="0"/>
              <a:t> </a:t>
            </a:r>
            <a:r>
              <a:rPr lang="en-US" dirty="0" err="1" smtClean="0"/>
              <a:t>Nuh</a:t>
            </a:r>
            <a:r>
              <a:rPr lang="en-US" dirty="0" smtClean="0"/>
              <a:t>, 2013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2801" y="4690533"/>
            <a:ext cx="254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err="1" smtClean="0">
                <a:solidFill>
                  <a:srgbClr val="FF0000"/>
                </a:solidFill>
              </a:rPr>
              <a:t>Nilai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transendental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Kasih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sayang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>
                <a:solidFill>
                  <a:srgbClr val="FF0000"/>
                </a:solidFill>
              </a:rPr>
              <a:t>M</a:t>
            </a:r>
            <a:r>
              <a:rPr lang="en-US" dirty="0" err="1" smtClean="0">
                <a:solidFill>
                  <a:srgbClr val="FF0000"/>
                </a:solidFill>
              </a:rPr>
              <a:t>enghormati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sesama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Jujur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berintegritas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Toleran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dll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0" y="4351867"/>
            <a:ext cx="0" cy="220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1600200"/>
            <a:ext cx="233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Kemampuan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berfikir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tinggi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kreativitas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inovasi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9734" y="4826005"/>
            <a:ext cx="233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err="1" smtClean="0">
                <a:solidFill>
                  <a:srgbClr val="FF0000"/>
                </a:solidFill>
              </a:rPr>
              <a:t>Pancasila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-UUD 1945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Bhineka</a:t>
            </a:r>
            <a:r>
              <a:rPr lang="en-US" dirty="0" smtClean="0">
                <a:solidFill>
                  <a:srgbClr val="FF0000"/>
                </a:solidFill>
              </a:rPr>
              <a:t> Tunggal </a:t>
            </a:r>
            <a:r>
              <a:rPr lang="en-US" dirty="0" err="1" smtClean="0">
                <a:solidFill>
                  <a:srgbClr val="FF0000"/>
                </a:solidFill>
              </a:rPr>
              <a:t>Ika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-NKRI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637867" y="4351867"/>
            <a:ext cx="16933" cy="338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537200" y="2184400"/>
            <a:ext cx="372534" cy="169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036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3246623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38408" y="457200"/>
            <a:ext cx="401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SCHOOL CULTURE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31067" y="6045200"/>
            <a:ext cx="3826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SCHOOL CULTURE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6800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601" y="321733"/>
            <a:ext cx="765386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BEBERAPA KATA KUNCI</a:t>
            </a:r>
          </a:p>
          <a:p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err="1" smtClean="0"/>
              <a:t>Dasar</a:t>
            </a:r>
            <a:r>
              <a:rPr lang="en-US" sz="2800" dirty="0" smtClean="0"/>
              <a:t> </a:t>
            </a:r>
            <a:r>
              <a:rPr lang="en-US" sz="2800" dirty="0" err="1" smtClean="0"/>
              <a:t>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: </a:t>
            </a:r>
            <a:r>
              <a:rPr lang="en-US" sz="2800" dirty="0" err="1" smtClean="0"/>
              <a:t>Kasih</a:t>
            </a:r>
            <a:r>
              <a:rPr lang="en-US" sz="2800" dirty="0" smtClean="0"/>
              <a:t> </a:t>
            </a:r>
            <a:r>
              <a:rPr lang="en-US" sz="2800" dirty="0" err="1" smtClean="0"/>
              <a:t>sayang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Teaching by heart</a:t>
            </a:r>
          </a:p>
          <a:p>
            <a:pPr marL="342900" indent="-342900">
              <a:buAutoNum type="arabicPeriod"/>
            </a:pPr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sz="2800" dirty="0" err="1" smtClean="0"/>
              <a:t>Kedamaian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Knowledge acquisition  VS knowledge application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Knowledge based economy 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Higher order thinking skills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Values and character (</a:t>
            </a:r>
            <a:r>
              <a:rPr lang="en-US" sz="2800" dirty="0" err="1" smtClean="0"/>
              <a:t>hamba</a:t>
            </a:r>
            <a:r>
              <a:rPr lang="en-US" sz="2800" dirty="0" smtClean="0"/>
              <a:t> </a:t>
            </a:r>
            <a:r>
              <a:rPr lang="en-US" sz="2800" dirty="0" err="1" smtClean="0"/>
              <a:t>Tuhan</a:t>
            </a:r>
            <a:r>
              <a:rPr lang="en-US" sz="2800" dirty="0" smtClean="0"/>
              <a:t>, </a:t>
            </a:r>
            <a:r>
              <a:rPr lang="en-US" sz="2800" dirty="0" err="1" smtClean="0"/>
              <a:t>budaya</a:t>
            </a:r>
            <a:r>
              <a:rPr lang="en-US" sz="2800" dirty="0" smtClean="0"/>
              <a:t> </a:t>
            </a:r>
            <a:r>
              <a:rPr lang="en-US" sz="2800" dirty="0" err="1" smtClean="0"/>
              <a:t>keilmuan</a:t>
            </a:r>
            <a:r>
              <a:rPr lang="en-US" sz="2800" dirty="0" smtClean="0"/>
              <a:t>, </a:t>
            </a:r>
            <a:r>
              <a:rPr lang="en-US" sz="2800" dirty="0" err="1" smtClean="0"/>
              <a:t>cinta</a:t>
            </a:r>
            <a:r>
              <a:rPr lang="en-US" sz="2800" dirty="0" smtClean="0"/>
              <a:t> </a:t>
            </a:r>
            <a:r>
              <a:rPr lang="en-US" sz="2800" dirty="0" err="1" smtClean="0"/>
              <a:t>tanah</a:t>
            </a:r>
            <a:r>
              <a:rPr lang="en-US" sz="2800" dirty="0" smtClean="0"/>
              <a:t> air)</a:t>
            </a:r>
          </a:p>
          <a:p>
            <a:pPr marL="342900" indent="-342900">
              <a:buFontTx/>
              <a:buAutoNum type="arabicPeriod"/>
            </a:pPr>
            <a:r>
              <a:rPr lang="en-US" sz="2800" dirty="0" err="1" smtClean="0"/>
              <a:t>Pedagogi</a:t>
            </a:r>
            <a:r>
              <a:rPr lang="en-US" sz="2800" dirty="0" smtClean="0"/>
              <a:t>: </a:t>
            </a:r>
            <a:r>
              <a:rPr lang="en-US" sz="2800"/>
              <a:t>Knowledge </a:t>
            </a:r>
            <a:r>
              <a:rPr lang="en-US" sz="2800" smtClean="0"/>
              <a:t>acquisition and </a:t>
            </a:r>
            <a:r>
              <a:rPr lang="en-US" sz="2800" dirty="0" smtClean="0"/>
              <a:t>application as well as developing values and character (classroom atmosphere and school culture)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6018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Chevron">
              <a:avLst/>
            </a:prstTxWarp>
          </a:bodyPr>
          <a:lstStyle/>
          <a:p>
            <a:pPr marL="0" indent="0" algn="ctr">
              <a:buNone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TERIMA KASIH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020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653" y="0"/>
            <a:ext cx="9158654" cy="1143000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d-ID" sz="3600" b="1" dirty="0" smtClean="0">
                <a:solidFill>
                  <a:schemeClr val="bg1"/>
                </a:solidFill>
                <a:ea typeface="+mj-ea"/>
                <a:cs typeface="+mj-cs"/>
              </a:rPr>
              <a:t>Tujuan Pendidikan Nasional</a:t>
            </a:r>
            <a:br>
              <a:rPr lang="id-ID" sz="3600" b="1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id-ID" sz="2800" b="1" dirty="0" smtClean="0">
                <a:solidFill>
                  <a:schemeClr val="bg1"/>
                </a:solidFill>
                <a:ea typeface="+mj-ea"/>
                <a:cs typeface="+mj-cs"/>
              </a:rPr>
              <a:t>(Pasal 3 UU No 20 Sisdiknas Tahun 2003)</a:t>
            </a:r>
            <a:endParaRPr lang="en-US" sz="28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6"/>
            <a:ext cx="8229600" cy="22320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00050" lvl="1" indent="0" eaLnBrk="1" hangingPunct="1">
              <a:buFont typeface="Arial" pitchFamily="34" charset="0"/>
              <a:buNone/>
              <a:defRPr/>
            </a:pPr>
            <a:r>
              <a:rPr lang="id-ID" dirty="0" smtClean="0">
                <a:ea typeface="+mn-ea"/>
              </a:rPr>
              <a:t>B</a:t>
            </a:r>
            <a:r>
              <a:rPr lang="en-US" dirty="0" err="1" smtClean="0">
                <a:ea typeface="+mn-ea"/>
              </a:rPr>
              <a:t>erkembangnya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potensi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peserta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didik</a:t>
            </a:r>
            <a:r>
              <a:rPr lang="en-US" dirty="0" smtClean="0">
                <a:ea typeface="+mn-ea"/>
              </a:rPr>
              <a:t> agar </a:t>
            </a:r>
            <a:r>
              <a:rPr lang="en-US" dirty="0" err="1" smtClean="0">
                <a:ea typeface="+mn-ea"/>
              </a:rPr>
              <a:t>menjadi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manusia</a:t>
            </a:r>
            <a:r>
              <a:rPr lang="en-US" dirty="0" smtClean="0">
                <a:ea typeface="+mn-ea"/>
              </a:rPr>
              <a:t> yang</a:t>
            </a:r>
            <a:r>
              <a:rPr lang="id-ID" dirty="0">
                <a:ea typeface="+mn-ea"/>
              </a:rPr>
              <a:t> </a:t>
            </a:r>
            <a:r>
              <a:rPr lang="id-ID" dirty="0" smtClean="0">
                <a:ea typeface="+mn-ea"/>
              </a:rPr>
              <a:t>b</a:t>
            </a:r>
            <a:r>
              <a:rPr lang="en-US" dirty="0" err="1" smtClean="0">
                <a:ea typeface="+mn-ea"/>
              </a:rPr>
              <a:t>eriman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dan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bertakwa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kepada</a:t>
            </a:r>
            <a:r>
              <a:rPr lang="id-ID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Tuhan</a:t>
            </a:r>
            <a:r>
              <a:rPr lang="en-US" dirty="0" smtClean="0">
                <a:ea typeface="+mn-ea"/>
              </a:rPr>
              <a:t> Yang </a:t>
            </a:r>
            <a:r>
              <a:rPr lang="en-US" dirty="0" err="1" smtClean="0">
                <a:ea typeface="+mn-ea"/>
              </a:rPr>
              <a:t>Maha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Esa</a:t>
            </a:r>
            <a:r>
              <a:rPr lang="en-US" dirty="0" smtClean="0">
                <a:ea typeface="+mn-ea"/>
              </a:rPr>
              <a:t>, </a:t>
            </a:r>
            <a:r>
              <a:rPr lang="en-US" dirty="0" err="1" smtClean="0">
                <a:ea typeface="+mn-ea"/>
              </a:rPr>
              <a:t>berakhlak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mulia</a:t>
            </a:r>
            <a:r>
              <a:rPr lang="en-US" dirty="0" smtClean="0">
                <a:ea typeface="+mn-ea"/>
              </a:rPr>
              <a:t>, </a:t>
            </a:r>
            <a:r>
              <a:rPr lang="en-US" dirty="0" err="1" smtClean="0">
                <a:ea typeface="+mn-ea"/>
              </a:rPr>
              <a:t>sehat</a:t>
            </a:r>
            <a:r>
              <a:rPr lang="en-US" dirty="0" smtClean="0">
                <a:ea typeface="+mn-ea"/>
              </a:rPr>
              <a:t>, </a:t>
            </a:r>
            <a:r>
              <a:rPr lang="en-US" dirty="0" err="1" smtClean="0">
                <a:ea typeface="+mn-ea"/>
              </a:rPr>
              <a:t>berilmu</a:t>
            </a:r>
            <a:r>
              <a:rPr lang="en-US" dirty="0" smtClean="0">
                <a:ea typeface="+mn-ea"/>
              </a:rPr>
              <a:t>, </a:t>
            </a:r>
            <a:r>
              <a:rPr lang="en-US" dirty="0" err="1" smtClean="0">
                <a:ea typeface="+mn-ea"/>
              </a:rPr>
              <a:t>cakap</a:t>
            </a:r>
            <a:r>
              <a:rPr lang="en-US" dirty="0" smtClean="0">
                <a:ea typeface="+mn-ea"/>
              </a:rPr>
              <a:t>, </a:t>
            </a:r>
            <a:r>
              <a:rPr lang="en-US" dirty="0" err="1" smtClean="0">
                <a:ea typeface="+mn-ea"/>
              </a:rPr>
              <a:t>kreatif</a:t>
            </a:r>
            <a:r>
              <a:rPr lang="en-US" dirty="0" smtClean="0">
                <a:ea typeface="+mn-ea"/>
              </a:rPr>
              <a:t>, </a:t>
            </a:r>
            <a:r>
              <a:rPr lang="en-US" dirty="0" err="1" smtClean="0">
                <a:ea typeface="+mn-ea"/>
              </a:rPr>
              <a:t>mandiri</a:t>
            </a:r>
            <a:r>
              <a:rPr lang="en-US" dirty="0" smtClean="0">
                <a:ea typeface="+mn-ea"/>
              </a:rPr>
              <a:t>, </a:t>
            </a:r>
            <a:r>
              <a:rPr lang="en-US" dirty="0" err="1" smtClean="0">
                <a:ea typeface="+mn-ea"/>
              </a:rPr>
              <a:t>dan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menjadi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warga</a:t>
            </a:r>
            <a:r>
              <a:rPr lang="id-ID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negara</a:t>
            </a:r>
            <a:r>
              <a:rPr lang="en-US" dirty="0" smtClean="0">
                <a:ea typeface="+mn-ea"/>
              </a:rPr>
              <a:t> yang </a:t>
            </a:r>
            <a:r>
              <a:rPr lang="en-US" dirty="0" err="1" smtClean="0">
                <a:ea typeface="+mn-ea"/>
              </a:rPr>
              <a:t>demokratis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serta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bertanggung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jawab</a:t>
            </a:r>
            <a:r>
              <a:rPr lang="en-US" dirty="0" smtClean="0">
                <a:ea typeface="+mn-ea"/>
              </a:rPr>
              <a:t>.</a:t>
            </a:r>
            <a:endParaRPr lang="en-US" dirty="0">
              <a:ea typeface="+mn-ea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707423" y="3716338"/>
            <a:ext cx="1462454" cy="36036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160049"/>
              </p:ext>
            </p:extLst>
          </p:nvPr>
        </p:nvGraphicFramePr>
        <p:xfrm>
          <a:off x="180243" y="4268788"/>
          <a:ext cx="8783516" cy="25597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8414"/>
                <a:gridCol w="1196242"/>
                <a:gridCol w="6728860"/>
              </a:tblGrid>
              <a:tr h="457045">
                <a:tc rowSpan="2">
                  <a:txBody>
                    <a:bodyPr/>
                    <a:lstStyle/>
                    <a:p>
                      <a:r>
                        <a:rPr lang="id-ID" sz="2400" b="0" dirty="0" smtClean="0"/>
                        <a:t>Sikap</a:t>
                      </a:r>
                      <a:endParaRPr lang="id-ID" sz="2400" b="0" dirty="0"/>
                    </a:p>
                  </a:txBody>
                  <a:tcPr marL="84392" marR="84392" marT="45651" marB="45651" anchor="ctr"/>
                </a:tc>
                <a:tc>
                  <a:txBody>
                    <a:bodyPr/>
                    <a:lstStyle/>
                    <a:p>
                      <a:r>
                        <a:rPr lang="id-ID" sz="2400" b="0" dirty="0" smtClean="0"/>
                        <a:t>Spiritual </a:t>
                      </a:r>
                      <a:endParaRPr lang="id-ID" sz="2400" b="0" dirty="0"/>
                    </a:p>
                  </a:txBody>
                  <a:tcPr marL="84392" marR="84392" marT="45651" marB="45651" anchor="ctr"/>
                </a:tc>
                <a:tc>
                  <a:txBody>
                    <a:bodyPr/>
                    <a:lstStyle/>
                    <a:p>
                      <a:r>
                        <a:rPr lang="id-ID" sz="2400" b="0" dirty="0" smtClean="0"/>
                        <a:t>b</a:t>
                      </a:r>
                      <a:r>
                        <a:rPr lang="en-US" sz="2400" b="0" dirty="0" err="1" smtClean="0"/>
                        <a:t>eriman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err="1" smtClean="0"/>
                        <a:t>dan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err="1" smtClean="0"/>
                        <a:t>bertakwa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err="1" smtClean="0"/>
                        <a:t>kepada</a:t>
                      </a:r>
                      <a:r>
                        <a:rPr lang="id-ID" sz="2400" b="0" dirty="0" smtClean="0"/>
                        <a:t> </a:t>
                      </a:r>
                      <a:r>
                        <a:rPr lang="en-US" sz="2400" b="0" dirty="0" err="1" smtClean="0"/>
                        <a:t>Tuhan</a:t>
                      </a:r>
                      <a:r>
                        <a:rPr lang="en-US" sz="2400" b="0" dirty="0" smtClean="0"/>
                        <a:t> Yang </a:t>
                      </a:r>
                      <a:r>
                        <a:rPr lang="en-US" sz="2400" b="0" dirty="0" err="1" smtClean="0"/>
                        <a:t>Maha</a:t>
                      </a:r>
                      <a:r>
                        <a:rPr lang="id-ID" sz="2400" b="0" baseline="0" dirty="0" smtClean="0"/>
                        <a:t> </a:t>
                      </a:r>
                      <a:r>
                        <a:rPr lang="en-US" sz="2400" b="0" dirty="0" err="1" smtClean="0"/>
                        <a:t>Esa</a:t>
                      </a:r>
                      <a:endParaRPr lang="id-ID" sz="2400" b="0" dirty="0"/>
                    </a:p>
                  </a:txBody>
                  <a:tcPr marL="84392" marR="84392" marT="45651" marB="45651" anchor="ctr"/>
                </a:tc>
              </a:tr>
              <a:tr h="822789">
                <a:tc vMerge="1">
                  <a:txBody>
                    <a:bodyPr/>
                    <a:lstStyle/>
                    <a:p>
                      <a:endParaRPr lang="id-ID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b="0" dirty="0" smtClean="0"/>
                        <a:t>Sosial </a:t>
                      </a:r>
                    </a:p>
                    <a:p>
                      <a:endParaRPr lang="id-ID" sz="2400" b="0" dirty="0"/>
                    </a:p>
                  </a:txBody>
                  <a:tcPr marL="84392" marR="84392" marT="45651" marB="45651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/>
                        <a:t>berakhlak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err="1" smtClean="0"/>
                        <a:t>mulia</a:t>
                      </a:r>
                      <a:r>
                        <a:rPr lang="en-US" sz="2400" b="0" dirty="0" smtClean="0"/>
                        <a:t>, </a:t>
                      </a:r>
                      <a:r>
                        <a:rPr lang="id-ID" sz="2400" b="0" dirty="0" smtClean="0"/>
                        <a:t>sehat, </a:t>
                      </a:r>
                      <a:r>
                        <a:rPr lang="en-US" sz="2400" b="0" dirty="0" err="1" smtClean="0"/>
                        <a:t>mandiri</a:t>
                      </a:r>
                      <a:r>
                        <a:rPr lang="en-US" sz="2400" b="0" dirty="0" smtClean="0"/>
                        <a:t>, </a:t>
                      </a:r>
                      <a:r>
                        <a:rPr lang="en-US" sz="2400" b="0" dirty="0" err="1" smtClean="0"/>
                        <a:t>demokratis</a:t>
                      </a:r>
                      <a:r>
                        <a:rPr lang="id-ID" sz="2400" b="0" dirty="0" smtClean="0"/>
                        <a:t>,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err="1" smtClean="0"/>
                        <a:t>bertanggung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err="1" smtClean="0"/>
                        <a:t>jawab</a:t>
                      </a:r>
                      <a:endParaRPr lang="id-ID" sz="2400" b="0" dirty="0"/>
                    </a:p>
                  </a:txBody>
                  <a:tcPr marL="84392" marR="84392" marT="45651" marB="45651" anchor="ctr"/>
                </a:tc>
              </a:tr>
              <a:tr h="457045">
                <a:tc gridSpan="2">
                  <a:txBody>
                    <a:bodyPr/>
                    <a:lstStyle/>
                    <a:p>
                      <a:r>
                        <a:rPr lang="id-ID" sz="2400" b="0" dirty="0" smtClean="0"/>
                        <a:t>Pengetahuan</a:t>
                      </a:r>
                      <a:endParaRPr lang="id-ID" sz="2400" b="0" dirty="0"/>
                    </a:p>
                  </a:txBody>
                  <a:tcPr marL="84392" marR="84392" marT="45651" marB="45651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/>
                        <a:t>menguasai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ilmu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pengetahuan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dalam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bidangnya</a:t>
                      </a:r>
                      <a:endParaRPr lang="id-ID" sz="2400" b="0" dirty="0"/>
                    </a:p>
                  </a:txBody>
                  <a:tcPr marL="84392" marR="84392" marT="45651" marB="45651" anchor="ctr"/>
                </a:tc>
              </a:tr>
              <a:tr h="457045">
                <a:tc gridSpan="2">
                  <a:txBody>
                    <a:bodyPr/>
                    <a:lstStyle/>
                    <a:p>
                      <a:r>
                        <a:rPr lang="id-ID" sz="2400" b="0" dirty="0" smtClean="0"/>
                        <a:t>Keterampilan</a:t>
                      </a:r>
                      <a:endParaRPr lang="id-ID" sz="2400" b="0" dirty="0"/>
                    </a:p>
                  </a:txBody>
                  <a:tcPr marL="84392" marR="84392" marT="45651" marB="45651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Hard</a:t>
                      </a:r>
                      <a:r>
                        <a:rPr lang="en-US" sz="2400" b="0" baseline="0" dirty="0" smtClean="0"/>
                        <a:t> skills</a:t>
                      </a:r>
                      <a:r>
                        <a:rPr lang="id-ID" sz="2400" b="0" dirty="0" smtClean="0"/>
                        <a:t>,</a:t>
                      </a:r>
                      <a:r>
                        <a:rPr lang="id-ID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berfikir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orde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tinggi</a:t>
                      </a:r>
                      <a:r>
                        <a:rPr lang="en-US" sz="2400" b="0" baseline="0" dirty="0" smtClean="0"/>
                        <a:t>, </a:t>
                      </a:r>
                      <a:r>
                        <a:rPr lang="en-US" sz="2400" b="0" baseline="0" dirty="0" err="1" smtClean="0"/>
                        <a:t>kreatif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dan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daya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inovasi</a:t>
                      </a:r>
                      <a:endParaRPr lang="en-US" sz="2400" b="0" dirty="0" smtClean="0"/>
                    </a:p>
                  </a:txBody>
                  <a:tcPr marL="84392" marR="84392" marT="45651" marB="45651" anchor="ctr"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84639" y="4221163"/>
            <a:ext cx="8774723" cy="129540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717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4" y="457200"/>
            <a:ext cx="842449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0" y="1271589"/>
            <a:ext cx="533400" cy="244475"/>
          </a:xfrm>
          <a:extLst/>
        </p:spPr>
        <p:txBody>
          <a:bodyPr>
            <a:normAutofit fontScale="92500" lnSpcReduction="1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華康硬黑體" pitchFamily="34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華康硬黑體" pitchFamily="34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華康硬黑體" pitchFamily="34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華康硬黑體" pitchFamily="34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華康硬黑體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華康硬黑體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華康硬黑體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華康硬黑體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華康硬黑體" pitchFamily="34" charset="-122"/>
              </a:defRPr>
            </a:lvl9pPr>
          </a:lstStyle>
          <a:p>
            <a:pPr eaLnBrk="1" hangingPunct="1">
              <a:defRPr/>
            </a:pPr>
            <a:fld id="{1A6E312B-58DD-974C-B44D-17D076C5060F}" type="slidenum">
              <a:rPr lang="zh-CN" altLang="en-US" b="0">
                <a:solidFill>
                  <a:prstClr val="black"/>
                </a:solidFill>
                <a:latin typeface="Berlin Sans FB" pitchFamily="34" charset="0"/>
                <a:ea typeface="宋体" pitchFamily="2" charset="-122"/>
              </a:rPr>
              <a:pPr eaLnBrk="1" hangingPunct="1">
                <a:defRPr/>
              </a:pPr>
              <a:t>4</a:t>
            </a:fld>
            <a:endParaRPr lang="zh-CN" altLang="en-US" b="0" dirty="0">
              <a:solidFill>
                <a:prstClr val="black"/>
              </a:solidFill>
              <a:latin typeface="Berlin Sans FB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035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1"/>
            <a:ext cx="81534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72200"/>
            <a:ext cx="6705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B70A694-D84A-8743-BA20-451A251494AB}" type="slidenum">
              <a:rPr lang="zh-CN" altLang="en-US" sz="1200">
                <a:solidFill>
                  <a:srgbClr val="000000"/>
                </a:solidFill>
                <a:latin typeface="Berlin Sans FB" charset="0"/>
                <a:ea typeface="宋体" charset="0"/>
                <a:cs typeface="宋体" charset="0"/>
              </a:rPr>
              <a:pPr eaLnBrk="1" hangingPunct="1"/>
              <a:t>5</a:t>
            </a:fld>
            <a:endParaRPr lang="zh-CN" altLang="en-US" sz="1200">
              <a:solidFill>
                <a:srgbClr val="000000"/>
              </a:solidFill>
              <a:latin typeface="Berlin Sans FB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7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 smtClean="0"/>
              <a:t>POPULA</a:t>
            </a:r>
            <a:r>
              <a:rPr lang="id-ID" sz="3100" dirty="0" smtClean="0"/>
              <a:t>SI</a:t>
            </a:r>
            <a:r>
              <a:rPr lang="en-US" sz="3100" dirty="0" smtClean="0"/>
              <a:t> </a:t>
            </a:r>
            <a:r>
              <a:rPr lang="id-ID" sz="3100" dirty="0" smtClean="0"/>
              <a:t>SEJUMLAH NEGERA DI ASIA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200" dirty="0" err="1" smtClean="0"/>
              <a:t>Jepan</a:t>
            </a:r>
            <a:r>
              <a:rPr lang="en-US" sz="2200" dirty="0" smtClean="0"/>
              <a:t> :                          127,950,000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China :                        1,339,724,852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South Korea :                   48,988,833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Taiwan :                          23,200,000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India :                         1,210,193,422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Hong Kong                         7,097,600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Thailand                           67,041,000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Indonesia</a:t>
            </a:r>
            <a:r>
              <a:rPr lang="en-US" sz="2200" dirty="0" smtClean="0"/>
              <a:t>                        </a:t>
            </a:r>
            <a:r>
              <a:rPr lang="en-US" sz="2200" dirty="0" smtClean="0">
                <a:solidFill>
                  <a:srgbClr val="FF0000"/>
                </a:solidFill>
              </a:rPr>
              <a:t>237,556,363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Malaysia                           27,565,821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Singapore                           5,076,700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Filipina                             94,013,200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Pakistan                         177,173,000</a:t>
            </a:r>
            <a:endParaRPr lang="id-ID" sz="22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id-ID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 err="1" smtClean="0"/>
              <a:t>Sumber</a:t>
            </a:r>
            <a:r>
              <a:rPr lang="en-US" sz="2000" dirty="0" smtClean="0"/>
              <a:t>: </a:t>
            </a:r>
            <a:r>
              <a:rPr lang="en-US" sz="2000" dirty="0" err="1"/>
              <a:t>Bahan</a:t>
            </a:r>
            <a:r>
              <a:rPr lang="en-US" sz="2000" dirty="0"/>
              <a:t> Tim </a:t>
            </a:r>
            <a:r>
              <a:rPr lang="en-US" sz="2000" dirty="0" err="1"/>
              <a:t>Ahli</a:t>
            </a:r>
            <a:r>
              <a:rPr lang="en-US" sz="2000" dirty="0"/>
              <a:t> </a:t>
            </a:r>
            <a:r>
              <a:rPr lang="en-US" sz="2000" dirty="0" err="1"/>
              <a:t>Paradigma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smtClean="0"/>
              <a:t>BSNP (2010)</a:t>
            </a: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0246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228600"/>
            <a:ext cx="8518847" cy="1040160"/>
          </a:xfrm>
        </p:spPr>
        <p:txBody>
          <a:bodyPr/>
          <a:lstStyle/>
          <a:p>
            <a:r>
              <a:rPr lang="en-US" sz="2800" dirty="0" smtClean="0"/>
              <a:t>PER CAPITA OF ASEAN COUNTRIES (US $): 2011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196752"/>
            <a:ext cx="8518847" cy="490242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Myanmar        1,325</a:t>
            </a:r>
          </a:p>
          <a:p>
            <a:r>
              <a:rPr lang="en-US" sz="2800" dirty="0" smtClean="0"/>
              <a:t>Cambodia       2,239     </a:t>
            </a:r>
          </a:p>
          <a:p>
            <a:r>
              <a:rPr lang="en-US" sz="2800" dirty="0" smtClean="0"/>
              <a:t>Laos                 2,768</a:t>
            </a:r>
          </a:p>
          <a:p>
            <a:r>
              <a:rPr lang="en-US" sz="2800" dirty="0" smtClean="0"/>
              <a:t>Vietnam          3,359</a:t>
            </a:r>
          </a:p>
          <a:p>
            <a:r>
              <a:rPr lang="en-US" sz="2800" dirty="0" smtClean="0"/>
              <a:t>Philippines      4,080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Indonesia        4,666</a:t>
            </a:r>
          </a:p>
          <a:p>
            <a:r>
              <a:rPr lang="en-US" sz="2800" dirty="0" smtClean="0"/>
              <a:t>Thailand          9,398</a:t>
            </a:r>
          </a:p>
          <a:p>
            <a:r>
              <a:rPr lang="en-US" sz="2800" dirty="0" smtClean="0"/>
              <a:t>Malaysia        16,240</a:t>
            </a:r>
          </a:p>
          <a:p>
            <a:r>
              <a:rPr lang="en-US" sz="2800" dirty="0" smtClean="0"/>
              <a:t>Brunei            49,536</a:t>
            </a:r>
          </a:p>
          <a:p>
            <a:r>
              <a:rPr lang="en-US" sz="2800" dirty="0" smtClean="0"/>
              <a:t>Singapore      59,710             </a:t>
            </a:r>
          </a:p>
          <a:p>
            <a:pPr>
              <a:buNone/>
            </a:pPr>
            <a:r>
              <a:rPr lang="en-US" sz="1600" dirty="0" smtClean="0"/>
              <a:t>Resource: Wall Street Journal: Monday, Oct 22, 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8378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National IQ Scores - Country Rankings  (</a:t>
            </a:r>
            <a:r>
              <a:rPr lang="en-US" dirty="0" err="1" smtClean="0"/>
              <a:t>Asean</a:t>
            </a:r>
            <a:r>
              <a:rPr lang="en-US" dirty="0" smtClean="0"/>
              <a:t> Countries)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410200" cy="4708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dirty="0" err="1" smtClean="0"/>
              <a:t>Kelompok</a:t>
            </a:r>
            <a:r>
              <a:rPr lang="en-US" sz="2400" dirty="0" smtClean="0"/>
              <a:t>       </a:t>
            </a:r>
            <a:endParaRPr lang="id-ID" sz="24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id-ID" sz="2400" dirty="0"/>
              <a:t> </a:t>
            </a:r>
            <a:r>
              <a:rPr lang="id-ID" sz="2400" dirty="0" smtClean="0"/>
              <a:t>     ‘         </a:t>
            </a:r>
            <a:r>
              <a:rPr lang="en-US" sz="2400" dirty="0" smtClean="0"/>
              <a:t>1  </a:t>
            </a:r>
            <a:r>
              <a:rPr lang="en-US" sz="2400" dirty="0" smtClean="0">
                <a:hlinkClick r:id="rId3"/>
              </a:rPr>
              <a:t>Singapore</a:t>
            </a:r>
            <a:r>
              <a:rPr lang="en-US" sz="2400" dirty="0" smtClean="0"/>
              <a:t>              108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dirty="0" smtClean="0"/>
              <a:t>      “       13  </a:t>
            </a:r>
            <a:r>
              <a:rPr lang="en-US" sz="2400" dirty="0" smtClean="0">
                <a:hlinkClick r:id="rId4"/>
              </a:rPr>
              <a:t>Vietnam</a:t>
            </a:r>
            <a:r>
              <a:rPr lang="en-US" sz="2400" dirty="0" smtClean="0"/>
              <a:t>                  94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dirty="0" smtClean="0"/>
              <a:t>      “       15  </a:t>
            </a:r>
            <a:r>
              <a:rPr lang="en-US" sz="2400" dirty="0" smtClean="0">
                <a:hlinkClick r:id="rId5"/>
              </a:rPr>
              <a:t>Malaysia</a:t>
            </a:r>
            <a:r>
              <a:rPr lang="en-US" sz="2400" dirty="0" smtClean="0"/>
              <a:t>                 92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dirty="0" smtClean="0"/>
              <a:t>      “       16  </a:t>
            </a:r>
            <a:r>
              <a:rPr lang="en-US" sz="2400" dirty="0" smtClean="0">
                <a:hlinkClick r:id="rId6"/>
              </a:rPr>
              <a:t>Brunei</a:t>
            </a:r>
            <a:r>
              <a:rPr lang="en-US" sz="2400" dirty="0" smtClean="0"/>
              <a:t>                     91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dirty="0" smtClean="0"/>
              <a:t>      “       16  </a:t>
            </a:r>
            <a:r>
              <a:rPr lang="en-US" sz="2400" dirty="0" smtClean="0">
                <a:hlinkClick r:id="rId7"/>
              </a:rPr>
              <a:t>Cambodia</a:t>
            </a:r>
            <a:r>
              <a:rPr lang="en-US" sz="2400" dirty="0" smtClean="0"/>
              <a:t>               91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dirty="0" smtClean="0"/>
              <a:t>      “       16  </a:t>
            </a:r>
            <a:r>
              <a:rPr lang="en-US" sz="2400" dirty="0" smtClean="0">
                <a:hlinkClick r:id="rId8"/>
              </a:rPr>
              <a:t>Thailand</a:t>
            </a:r>
            <a:r>
              <a:rPr lang="en-US" sz="2400" dirty="0" smtClean="0"/>
              <a:t>                  91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dirty="0" smtClean="0"/>
              <a:t>      “       18  </a:t>
            </a:r>
            <a:r>
              <a:rPr lang="en-US" sz="2400" dirty="0" smtClean="0">
                <a:hlinkClick r:id="rId9"/>
              </a:rPr>
              <a:t>Laos</a:t>
            </a:r>
            <a:r>
              <a:rPr lang="en-US" sz="2400" dirty="0" smtClean="0"/>
              <a:t>                         89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dirty="0" smtClean="0"/>
              <a:t>      “       </a:t>
            </a:r>
            <a:r>
              <a:rPr lang="en-US" sz="2400" dirty="0" smtClean="0">
                <a:solidFill>
                  <a:srgbClr val="FF0000"/>
                </a:solidFill>
              </a:rPr>
              <a:t>20  </a:t>
            </a:r>
            <a:r>
              <a:rPr lang="en-US" sz="2400" dirty="0" smtClean="0">
                <a:solidFill>
                  <a:srgbClr val="FF6600"/>
                </a:solidFill>
                <a:hlinkClick r:id="rId10"/>
              </a:rPr>
              <a:t>Indonesia</a:t>
            </a:r>
            <a:r>
              <a:rPr lang="en-US" sz="2400" dirty="0" smtClean="0">
                <a:solidFill>
                  <a:srgbClr val="FF6600"/>
                </a:solidFill>
              </a:rPr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              87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dirty="0" smtClean="0"/>
              <a:t>      “       20  </a:t>
            </a:r>
            <a:r>
              <a:rPr lang="en-US" sz="2400" dirty="0" smtClean="0">
                <a:hlinkClick r:id="rId11"/>
              </a:rPr>
              <a:t>Myanmar</a:t>
            </a:r>
            <a:r>
              <a:rPr lang="en-US" sz="2400" dirty="0" smtClean="0"/>
              <a:t>(Burma) 87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400" dirty="0" smtClean="0"/>
              <a:t>      “       21  </a:t>
            </a:r>
            <a:r>
              <a:rPr lang="en-US" sz="2400" dirty="0" smtClean="0">
                <a:hlinkClick r:id="rId12"/>
              </a:rPr>
              <a:t>Philippines</a:t>
            </a:r>
            <a:r>
              <a:rPr lang="en-US" sz="2400" dirty="0" smtClean="0"/>
              <a:t>             86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6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endParaRPr lang="en-US" sz="2600" dirty="0" smtClean="0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304800" y="60960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Book Antiqua" pitchFamily="18" charset="0"/>
              </a:rPr>
              <a:t>http://www.photius.com/rankings/national_iq_scores_country_ranks.html </a:t>
            </a:r>
            <a:br>
              <a:rPr lang="en-US" sz="1400">
                <a:latin typeface="Book Antiqua" pitchFamily="18" charset="0"/>
              </a:rPr>
            </a:br>
            <a:r>
              <a:rPr lang="en-US" sz="1400" b="1">
                <a:latin typeface="Book Antiqua" pitchFamily="18" charset="0"/>
              </a:rPr>
              <a:t>SOURCE:</a:t>
            </a:r>
            <a:r>
              <a:rPr lang="en-US" sz="1400">
                <a:latin typeface="Book Antiqua" pitchFamily="18" charset="0"/>
              </a:rPr>
              <a:t> Richard Lynn, Tatu Vanhanen, Jelte Wicherts. 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6172200" y="1524000"/>
            <a:ext cx="29718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Cat:  Seluruh negara yang disurvey ada 183. Dari jumlah tersebut dikelompokkan  kedalam 43 kelompok. </a:t>
            </a:r>
          </a:p>
          <a:p>
            <a:r>
              <a:rPr lang="en-US">
                <a:latin typeface="Book Antiqua" pitchFamily="18" charset="0"/>
              </a:rPr>
              <a:t>Skor tertinggi Singapore, Skor terendah Equatorial Guinea  kel. 43.</a:t>
            </a:r>
          </a:p>
          <a:p>
            <a:r>
              <a:rPr lang="en-US">
                <a:latin typeface="Book Antiqua" pitchFamily="18" charset="0"/>
              </a:rPr>
              <a:t>Tinggi rendahnya IQ berkaitan dengan kualitas: kesehatan, gizi, lingkungan, genetik  dan pendidikan.</a:t>
            </a:r>
          </a:p>
        </p:txBody>
      </p:sp>
    </p:spTree>
    <p:extLst>
      <p:ext uri="{BB962C8B-B14F-4D97-AF65-F5344CB8AC3E}">
        <p14:creationId xmlns:p14="http://schemas.microsoft.com/office/powerpoint/2010/main" val="28029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HUMAN DEVELOPMENT INDEX </a:t>
            </a:r>
            <a:br>
              <a:rPr lang="en-US" dirty="0" smtClean="0"/>
            </a:br>
            <a:r>
              <a:rPr lang="en-US" dirty="0" smtClean="0"/>
              <a:t>NEGARA ASEAN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1     …………………     </a:t>
            </a:r>
            <a:r>
              <a:rPr lang="en-US" sz="2000" dirty="0" smtClean="0">
                <a:hlinkClick r:id="rId3" tooltip="Norway"/>
              </a:rPr>
              <a:t>Norway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27 ………………….      </a:t>
            </a:r>
            <a:r>
              <a:rPr lang="en-US" sz="2000" dirty="0" smtClean="0">
                <a:hlinkClick r:id="rId4" tooltip="Singapore"/>
              </a:rPr>
              <a:t>Singapore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37 …………………….. </a:t>
            </a:r>
            <a:r>
              <a:rPr lang="en-US" sz="2000" dirty="0" smtClean="0">
                <a:hlinkClick r:id="rId5" tooltip="Brunei"/>
              </a:rPr>
              <a:t>Brunei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59 …………………….. </a:t>
            </a:r>
            <a:r>
              <a:rPr lang="en-US" sz="2000" dirty="0" smtClean="0">
                <a:hlinkClick r:id="rId6" tooltip="Malaysia"/>
              </a:rPr>
              <a:t>Malaysia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94……………………... </a:t>
            </a:r>
            <a:r>
              <a:rPr lang="en-US" sz="2000" dirty="0" smtClean="0">
                <a:hlinkClick r:id="rId7" tooltip="Thailand"/>
              </a:rPr>
              <a:t>Thailand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100 …………………… </a:t>
            </a:r>
            <a:r>
              <a:rPr lang="en-US" sz="2000" dirty="0" smtClean="0">
                <a:hlinkClick r:id="rId8" tooltip="Philippines"/>
              </a:rPr>
              <a:t>Philippines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111 …………………… </a:t>
            </a:r>
            <a:r>
              <a:rPr lang="en-US" sz="2000" dirty="0" smtClean="0">
                <a:hlinkClick r:id="rId9" tooltip="Indonesia"/>
              </a:rPr>
              <a:t>Indonesia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116 …………………… </a:t>
            </a:r>
            <a:r>
              <a:rPr lang="en-US" sz="2000" dirty="0" smtClean="0">
                <a:hlinkClick r:id="rId10" tooltip="Vietnam"/>
              </a:rPr>
              <a:t>Vietnam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125……………………. </a:t>
            </a:r>
            <a:r>
              <a:rPr lang="en-US" sz="2000" dirty="0" smtClean="0">
                <a:hlinkClick r:id="rId11" tooltip="Laos"/>
              </a:rPr>
              <a:t>Laos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127 …………………… </a:t>
            </a:r>
            <a:r>
              <a:rPr lang="en-US" sz="2000" dirty="0" smtClean="0">
                <a:hlinkClick r:id="rId12" tooltip="Cambodia"/>
              </a:rPr>
              <a:t>Cambodia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135 …………………… </a:t>
            </a:r>
            <a:r>
              <a:rPr lang="en-US" sz="2000" dirty="0" smtClean="0">
                <a:hlinkClick r:id="rId13" tooltip="Burma"/>
              </a:rPr>
              <a:t>Burma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172…………………….  </a:t>
            </a:r>
            <a:r>
              <a:rPr lang="en-US" sz="2000" dirty="0" smtClean="0">
                <a:hlinkClick r:id="rId14" tooltip="Zimbabwe"/>
              </a:rPr>
              <a:t>Zimbabwe</a:t>
            </a:r>
            <a:endParaRPr lang="id-ID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id-ID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 err="1" smtClean="0"/>
              <a:t>Dikutip</a:t>
            </a:r>
            <a:r>
              <a:rPr lang="en-US" sz="2000" dirty="0" smtClean="0"/>
              <a:t> </a:t>
            </a:r>
            <a:r>
              <a:rPr lang="en-US" sz="2000" dirty="0" err="1"/>
              <a:t>dari</a:t>
            </a:r>
            <a:r>
              <a:rPr lang="en-US" sz="2000" dirty="0"/>
              <a:t>: </a:t>
            </a:r>
            <a:r>
              <a:rPr lang="en-US" sz="2000" dirty="0" err="1"/>
              <a:t>Bahan</a:t>
            </a:r>
            <a:r>
              <a:rPr lang="en-US" sz="2000" dirty="0"/>
              <a:t> Tim </a:t>
            </a:r>
            <a:r>
              <a:rPr lang="en-US" sz="2000" dirty="0" err="1"/>
              <a:t>Ahli</a:t>
            </a:r>
            <a:r>
              <a:rPr lang="en-US" sz="2000" dirty="0"/>
              <a:t> </a:t>
            </a:r>
            <a:r>
              <a:rPr lang="en-US" sz="2000" dirty="0" err="1"/>
              <a:t>Paradigma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 BSNP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8639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Tenva7m0WSqkeNGGvX8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4dhfk2B0i7Uy_VhoDu_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fwvobhM0O6Kt.FRiZ40A"/>
</p:tagLst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1297</Words>
  <Application>Microsoft Macintosh PowerPoint</Application>
  <PresentationFormat>On-screen Show (4:3)</PresentationFormat>
  <Paragraphs>272</Paragraphs>
  <Slides>28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Excel.Chart.8</vt:lpstr>
      <vt:lpstr>Worksheet</vt:lpstr>
      <vt:lpstr>think-cell Slide</vt:lpstr>
      <vt:lpstr>PERAN PEDAGOGI DALAM MENGHADAPI MEA</vt:lpstr>
      <vt:lpstr>FUNGSI PENDIDIKAN</vt:lpstr>
      <vt:lpstr>Tujuan Pendidikan Nasional (Pasal 3 UU No 20 Sisdiknas Tahun 2003)</vt:lpstr>
      <vt:lpstr>PowerPoint Presentation</vt:lpstr>
      <vt:lpstr>PowerPoint Presentation</vt:lpstr>
      <vt:lpstr>POPULASI SEJUMLAH NEGERA DI ASIA </vt:lpstr>
      <vt:lpstr>PER CAPITA OF ASEAN COUNTRIES (US $): 2011</vt:lpstr>
      <vt:lpstr>National IQ Scores - Country Rankings  (Asean Countries) </vt:lpstr>
      <vt:lpstr> HUMAN DEVELOPMENT INDEX  NEGARA ASEAN </vt:lpstr>
      <vt:lpstr>PowerPoint Presentation</vt:lpstr>
      <vt:lpstr>PowerPoint Presentation</vt:lpstr>
      <vt:lpstr>PowerPoint Presentation</vt:lpstr>
      <vt:lpstr>PowerPoint Presentation</vt:lpstr>
      <vt:lpstr>Perbandingan produktivitas per kapita</vt:lpstr>
      <vt:lpstr>Komposisi tenaga kerja kita (Sumber: BPS)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Pergeseran Pengertian tentang Kreativitas</vt:lpstr>
      <vt:lpstr>PowerPoint Presentation</vt:lpstr>
      <vt:lpstr>PowerPoint Presentation</vt:lpstr>
      <vt:lpstr>PowerPoint Presentation</vt:lpstr>
      <vt:lpstr>TIGA KOMPONEN UTAMA KARAKTER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DASAR SEBAGAI FONDASI PERSAINGAN GLOBAL</dc:title>
  <dc:creator>Furqon</dc:creator>
  <cp:lastModifiedBy>Furqon Muniruddin</cp:lastModifiedBy>
  <cp:revision>95</cp:revision>
  <dcterms:created xsi:type="dcterms:W3CDTF">2013-02-03T13:22:21Z</dcterms:created>
  <dcterms:modified xsi:type="dcterms:W3CDTF">2015-09-15T01:08:51Z</dcterms:modified>
</cp:coreProperties>
</file>